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6" r:id="rId2"/>
    <p:sldId id="336" r:id="rId3"/>
    <p:sldId id="337" r:id="rId4"/>
    <p:sldId id="269" r:id="rId5"/>
    <p:sldId id="408" r:id="rId6"/>
    <p:sldId id="424" r:id="rId7"/>
    <p:sldId id="409" r:id="rId8"/>
    <p:sldId id="410" r:id="rId9"/>
    <p:sldId id="411" r:id="rId10"/>
    <p:sldId id="360" r:id="rId11"/>
    <p:sldId id="363" r:id="rId12"/>
    <p:sldId id="429" r:id="rId13"/>
    <p:sldId id="261" r:id="rId14"/>
    <p:sldId id="391" r:id="rId15"/>
    <p:sldId id="415" r:id="rId16"/>
    <p:sldId id="413" r:id="rId17"/>
    <p:sldId id="392" r:id="rId18"/>
    <p:sldId id="418" r:id="rId19"/>
    <p:sldId id="394" r:id="rId20"/>
    <p:sldId id="419" r:id="rId21"/>
    <p:sldId id="430" r:id="rId22"/>
    <p:sldId id="431" r:id="rId23"/>
    <p:sldId id="432" r:id="rId24"/>
    <p:sldId id="433" r:id="rId25"/>
    <p:sldId id="417" r:id="rId26"/>
    <p:sldId id="353" r:id="rId27"/>
    <p:sldId id="354" r:id="rId28"/>
    <p:sldId id="365" r:id="rId29"/>
    <p:sldId id="357" r:id="rId30"/>
    <p:sldId id="366" r:id="rId31"/>
    <p:sldId id="367" r:id="rId32"/>
    <p:sldId id="426" r:id="rId33"/>
    <p:sldId id="388" r:id="rId34"/>
    <p:sldId id="355" r:id="rId35"/>
    <p:sldId id="387" r:id="rId36"/>
    <p:sldId id="319" r:id="rId37"/>
    <p:sldId id="320" r:id="rId38"/>
    <p:sldId id="328" r:id="rId39"/>
    <p:sldId id="389" r:id="rId40"/>
    <p:sldId id="390" r:id="rId41"/>
    <p:sldId id="434" r:id="rId42"/>
    <p:sldId id="435"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28" userDrawn="1">
          <p15:clr>
            <a:srgbClr val="A4A3A4"/>
          </p15:clr>
        </p15:guide>
        <p15:guide id="2" pos="289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42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544" autoAdjust="0"/>
    <p:restoredTop sz="88869" autoAdjust="0"/>
  </p:normalViewPr>
  <p:slideViewPr>
    <p:cSldViewPr snapToGrid="0" showGuides="1">
      <p:cViewPr>
        <p:scale>
          <a:sx n="50" d="100"/>
          <a:sy n="50" d="100"/>
        </p:scale>
        <p:origin x="738" y="552"/>
      </p:cViewPr>
      <p:guideLst>
        <p:guide orient="horz" pos="1128"/>
        <p:guide pos="289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75C45A-4219-42ED-979A-084ACE065EFD}" type="datetimeFigureOut">
              <a:rPr lang="en-US" smtClean="0"/>
              <a:t>8/31/2016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46D4A2-9641-47E5-AE3A-1F37AEB47A00}" type="slidenum">
              <a:rPr lang="en-US" smtClean="0"/>
              <a:t>‹#›</a:t>
            </a:fld>
            <a:endParaRPr lang="en-US"/>
          </a:p>
        </p:txBody>
      </p:sp>
    </p:spTree>
    <p:extLst>
      <p:ext uri="{BB962C8B-B14F-4D97-AF65-F5344CB8AC3E}">
        <p14:creationId xmlns:p14="http://schemas.microsoft.com/office/powerpoint/2010/main" val="567506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Shared decision making brings at least two experts to the table, the patient and the provider, although family members and other members of the care team may be involved. The provider is an expert in the clinical evidence. Patients are experts in their experiences and what matters most to them.</a:t>
            </a:r>
          </a:p>
          <a:p>
            <a:endParaRPr lang="en-US" dirty="0"/>
          </a:p>
        </p:txBody>
      </p:sp>
      <p:sp>
        <p:nvSpPr>
          <p:cNvPr id="4" name="Slide Number Placeholder 3"/>
          <p:cNvSpPr>
            <a:spLocks noGrp="1"/>
          </p:cNvSpPr>
          <p:nvPr>
            <p:ph type="sldNum" sz="quarter" idx="10"/>
          </p:nvPr>
        </p:nvSpPr>
        <p:spPr/>
        <p:txBody>
          <a:bodyPr/>
          <a:lstStyle/>
          <a:p>
            <a:fld id="{1546D4A2-9641-47E5-AE3A-1F37AEB47A00}" type="slidenum">
              <a:rPr lang="en-US" smtClean="0"/>
              <a:t>2</a:t>
            </a:fld>
            <a:endParaRPr lang="en-US"/>
          </a:p>
        </p:txBody>
      </p:sp>
    </p:spTree>
    <p:extLst>
      <p:ext uri="{BB962C8B-B14F-4D97-AF65-F5344CB8AC3E}">
        <p14:creationId xmlns:p14="http://schemas.microsoft.com/office/powerpoint/2010/main" val="3504800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describe the procedures and outcomes to help patients imagine what it is like to experience their physical, emotional, social effects 4.1Yes  ask patients to consider which positive and negative features matter most 4.2Yes  suggest ways for patients to share what matters most with others 4.3</a:t>
            </a:r>
            <a:endParaRPr lang="en-US" dirty="0"/>
          </a:p>
        </p:txBody>
      </p:sp>
      <p:sp>
        <p:nvSpPr>
          <p:cNvPr id="4" name="Slide Number Placeholder 3"/>
          <p:cNvSpPr>
            <a:spLocks noGrp="1"/>
          </p:cNvSpPr>
          <p:nvPr>
            <p:ph type="sldNum" sz="quarter" idx="10"/>
          </p:nvPr>
        </p:nvSpPr>
        <p:spPr/>
        <p:txBody>
          <a:bodyPr/>
          <a:lstStyle/>
          <a:p>
            <a:fld id="{1546D4A2-9641-47E5-AE3A-1F37AEB47A00}" type="slidenum">
              <a:rPr lang="en-US" smtClean="0"/>
              <a:t>16</a:t>
            </a:fld>
            <a:endParaRPr lang="en-US"/>
          </a:p>
        </p:txBody>
      </p:sp>
    </p:spTree>
    <p:extLst>
      <p:ext uri="{BB962C8B-B14F-4D97-AF65-F5344CB8AC3E}">
        <p14:creationId xmlns:p14="http://schemas.microsoft.com/office/powerpoint/2010/main" val="1196834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 "As doctors we tend to often use words like, 'very small risk,' 'very unlikely,' 'very rare,' 'very likely,' 'high risk,' " she says.</a:t>
            </a:r>
          </a:p>
          <a:p>
            <a:r>
              <a:rPr lang="en-US" sz="1200" b="0" i="0" kern="1200" dirty="0" smtClean="0">
                <a:solidFill>
                  <a:schemeClr val="tx1"/>
                </a:solidFill>
                <a:effectLst/>
                <a:latin typeface="+mn-lt"/>
                <a:ea typeface="+mn-ea"/>
                <a:cs typeface="+mn-cs"/>
              </a:rPr>
              <a:t>But those words can be unclear to a patient.</a:t>
            </a:r>
          </a:p>
          <a:p>
            <a:r>
              <a:rPr lang="en-US" sz="1200" b="0" i="0" kern="1200" dirty="0" smtClean="0">
                <a:solidFill>
                  <a:schemeClr val="tx1"/>
                </a:solidFill>
                <a:effectLst/>
                <a:latin typeface="+mn-lt"/>
                <a:ea typeface="+mn-ea"/>
                <a:cs typeface="+mn-cs"/>
              </a:rPr>
              <a:t>"People may hear 'small risk,' and what they hear is very different from what I've got in my mind," she says. "Or what's a very small risk to me, it's a very big deal to you if it's happened to a family member."</a:t>
            </a:r>
          </a:p>
          <a:p>
            <a:endParaRPr lang="en-US" dirty="0"/>
          </a:p>
        </p:txBody>
      </p:sp>
      <p:sp>
        <p:nvSpPr>
          <p:cNvPr id="4" name="Slide Number Placeholder 3"/>
          <p:cNvSpPr>
            <a:spLocks noGrp="1"/>
          </p:cNvSpPr>
          <p:nvPr>
            <p:ph type="sldNum" sz="quarter" idx="10"/>
          </p:nvPr>
        </p:nvSpPr>
        <p:spPr/>
        <p:txBody>
          <a:bodyPr/>
          <a:lstStyle/>
          <a:p>
            <a:fld id="{1546D4A2-9641-47E5-AE3A-1F37AEB47A00}" type="slidenum">
              <a:rPr lang="en-US" smtClean="0"/>
              <a:t>18</a:t>
            </a:fld>
            <a:endParaRPr lang="en-US"/>
          </a:p>
        </p:txBody>
      </p:sp>
    </p:spTree>
    <p:extLst>
      <p:ext uri="{BB962C8B-B14F-4D97-AF65-F5344CB8AC3E}">
        <p14:creationId xmlns:p14="http://schemas.microsoft.com/office/powerpoint/2010/main" val="1943264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Outpatient Oncology Care</a:t>
            </a:r>
          </a:p>
          <a:p>
            <a:r>
              <a:rPr lang="en-US" sz="1200" b="0" i="0" kern="1200" dirty="0" smtClean="0">
                <a:solidFill>
                  <a:schemeClr val="tx1"/>
                </a:solidFill>
                <a:effectLst/>
                <a:latin typeface="+mn-lt"/>
                <a:ea typeface="+mn-ea"/>
                <a:cs typeface="+mn-cs"/>
              </a:rPr>
              <a:t>A social worker met with a patient, her husband, and her adult daughter to watch an ACP Decisions video during an outpatient chemotherapy appointment. The patient had been recently hospitalized and was decreasingly able to care for herself.  The video was shown in Ilocano, her native language, even though the family is bilingual.  Immediately after viewing the video they were able to start having a discussion about the patient’s goals of care.</a:t>
            </a:r>
          </a:p>
          <a:p>
            <a:endParaRPr lang="en-US" dirty="0"/>
          </a:p>
        </p:txBody>
      </p:sp>
      <p:sp>
        <p:nvSpPr>
          <p:cNvPr id="4" name="Slide Number Placeholder 3"/>
          <p:cNvSpPr>
            <a:spLocks noGrp="1"/>
          </p:cNvSpPr>
          <p:nvPr>
            <p:ph type="sldNum" sz="quarter" idx="10"/>
          </p:nvPr>
        </p:nvSpPr>
        <p:spPr/>
        <p:txBody>
          <a:bodyPr/>
          <a:lstStyle/>
          <a:p>
            <a:fld id="{1546D4A2-9641-47E5-AE3A-1F37AEB47A00}" type="slidenum">
              <a:rPr lang="en-US" smtClean="0"/>
              <a:t>19</a:t>
            </a:fld>
            <a:endParaRPr lang="en-US"/>
          </a:p>
        </p:txBody>
      </p:sp>
    </p:spTree>
    <p:extLst>
      <p:ext uri="{BB962C8B-B14F-4D97-AF65-F5344CB8AC3E}">
        <p14:creationId xmlns:p14="http://schemas.microsoft.com/office/powerpoint/2010/main" val="206754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46D4A2-9641-47E5-AE3A-1F37AEB47A00}" type="slidenum">
              <a:rPr lang="en-US" smtClean="0"/>
              <a:t>20</a:t>
            </a:fld>
            <a:endParaRPr lang="en-US"/>
          </a:p>
        </p:txBody>
      </p:sp>
    </p:spTree>
    <p:extLst>
      <p:ext uri="{BB962C8B-B14F-4D97-AF65-F5344CB8AC3E}">
        <p14:creationId xmlns:p14="http://schemas.microsoft.com/office/powerpoint/2010/main" val="1199122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Have users view the tool here</a:t>
            </a:r>
            <a:endParaRPr lang="en-US" dirty="0"/>
          </a:p>
        </p:txBody>
      </p:sp>
      <p:sp>
        <p:nvSpPr>
          <p:cNvPr id="4" name="Slide Number Placeholder 3"/>
          <p:cNvSpPr>
            <a:spLocks noGrp="1"/>
          </p:cNvSpPr>
          <p:nvPr>
            <p:ph type="sldNum" sz="quarter" idx="10"/>
          </p:nvPr>
        </p:nvSpPr>
        <p:spPr/>
        <p:txBody>
          <a:bodyPr/>
          <a:lstStyle/>
          <a:p>
            <a:fld id="{1546D4A2-9641-47E5-AE3A-1F37AEB47A00}" type="slidenum">
              <a:rPr lang="en-US" smtClean="0"/>
              <a:t>25</a:t>
            </a:fld>
            <a:endParaRPr lang="en-US"/>
          </a:p>
        </p:txBody>
      </p:sp>
    </p:spTree>
    <p:extLst>
      <p:ext uri="{BB962C8B-B14F-4D97-AF65-F5344CB8AC3E}">
        <p14:creationId xmlns:p14="http://schemas.microsoft.com/office/powerpoint/2010/main" val="1605789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Completely redesigned platform based on customer feedback and market research</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Responded to market desire for Overviews and Recommendations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New</a:t>
            </a:r>
            <a:r>
              <a:rPr lang="en-US" sz="1200" kern="1200" baseline="0" dirty="0" smtClean="0">
                <a:solidFill>
                  <a:schemeClr val="tx1"/>
                </a:solidFill>
                <a:effectLst/>
                <a:latin typeface="+mn-lt"/>
                <a:ea typeface="+mn-ea"/>
                <a:cs typeface="+mn-cs"/>
              </a:rPr>
              <a:t> search system and other features (last bullet) </a:t>
            </a:r>
            <a:r>
              <a:rPr lang="en-US" sz="1200" kern="1200" dirty="0" smtClean="0">
                <a:solidFill>
                  <a:schemeClr val="tx1"/>
                </a:solidFill>
                <a:effectLst/>
                <a:latin typeface="+mn-lt"/>
                <a:ea typeface="+mn-ea"/>
                <a:cs typeface="+mn-cs"/>
              </a:rPr>
              <a:t> -- ALL Focused on </a:t>
            </a:r>
            <a:r>
              <a:rPr lang="en-US" sz="1200" b="1" i="1" kern="1200" dirty="0" smtClean="0">
                <a:solidFill>
                  <a:schemeClr val="tx1"/>
                </a:solidFill>
                <a:effectLst/>
                <a:latin typeface="+mn-lt"/>
                <a:ea typeface="+mn-ea"/>
                <a:cs typeface="+mn-cs"/>
              </a:rPr>
              <a:t>time to answer</a:t>
            </a:r>
            <a:r>
              <a:rPr lang="en-US" sz="1200" kern="1200" dirty="0" smtClean="0">
                <a:solidFill>
                  <a:schemeClr val="tx1"/>
                </a:solidFill>
                <a:effectLst/>
                <a:latin typeface="+mn-lt"/>
                <a:ea typeface="+mn-ea"/>
                <a:cs typeface="+mn-cs"/>
              </a:rPr>
              <a:t> across the entire product</a:t>
            </a:r>
          </a:p>
          <a:p>
            <a:endParaRPr lang="en-US" dirty="0"/>
          </a:p>
        </p:txBody>
      </p:sp>
      <p:sp>
        <p:nvSpPr>
          <p:cNvPr id="4" name="Slide Number Placeholder 3"/>
          <p:cNvSpPr>
            <a:spLocks noGrp="1"/>
          </p:cNvSpPr>
          <p:nvPr>
            <p:ph type="sldNum" sz="quarter" idx="10"/>
          </p:nvPr>
        </p:nvSpPr>
        <p:spPr/>
        <p:txBody>
          <a:bodyPr/>
          <a:lstStyle/>
          <a:p>
            <a:fld id="{1DF041D0-DC28-4C8E-8522-990E41866E02}" type="slidenum">
              <a:rPr lang="en-US" smtClean="0"/>
              <a:pPr/>
              <a:t>28</a:t>
            </a:fld>
            <a:endParaRPr lang="en-US"/>
          </a:p>
        </p:txBody>
      </p:sp>
    </p:spTree>
    <p:extLst>
      <p:ext uri="{BB962C8B-B14F-4D97-AF65-F5344CB8AC3E}">
        <p14:creationId xmlns:p14="http://schemas.microsoft.com/office/powerpoint/2010/main" val="2226154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Completely redesigned platform based on customer feedback and market research</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Responded to market desire for Overviews and Recommendations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New</a:t>
            </a:r>
            <a:r>
              <a:rPr lang="en-US" sz="1200" kern="1200" baseline="0" dirty="0" smtClean="0">
                <a:solidFill>
                  <a:schemeClr val="tx1"/>
                </a:solidFill>
                <a:effectLst/>
                <a:latin typeface="+mn-lt"/>
                <a:ea typeface="+mn-ea"/>
                <a:cs typeface="+mn-cs"/>
              </a:rPr>
              <a:t> search system and other features (last bullet) </a:t>
            </a:r>
            <a:r>
              <a:rPr lang="en-US" sz="1200" kern="1200" dirty="0" smtClean="0">
                <a:solidFill>
                  <a:schemeClr val="tx1"/>
                </a:solidFill>
                <a:effectLst/>
                <a:latin typeface="+mn-lt"/>
                <a:ea typeface="+mn-ea"/>
                <a:cs typeface="+mn-cs"/>
              </a:rPr>
              <a:t> -- ALL Focused on </a:t>
            </a:r>
            <a:r>
              <a:rPr lang="en-US" sz="1200" b="1" i="1" kern="1200" dirty="0" smtClean="0">
                <a:solidFill>
                  <a:schemeClr val="tx1"/>
                </a:solidFill>
                <a:effectLst/>
                <a:latin typeface="+mn-lt"/>
                <a:ea typeface="+mn-ea"/>
                <a:cs typeface="+mn-cs"/>
              </a:rPr>
              <a:t>time to answer</a:t>
            </a:r>
            <a:r>
              <a:rPr lang="en-US" sz="1200" kern="1200" dirty="0" smtClean="0">
                <a:solidFill>
                  <a:schemeClr val="tx1"/>
                </a:solidFill>
                <a:effectLst/>
                <a:latin typeface="+mn-lt"/>
                <a:ea typeface="+mn-ea"/>
                <a:cs typeface="+mn-cs"/>
              </a:rPr>
              <a:t> across the entire product</a:t>
            </a:r>
          </a:p>
          <a:p>
            <a:endParaRPr lang="en-US" dirty="0"/>
          </a:p>
        </p:txBody>
      </p:sp>
      <p:sp>
        <p:nvSpPr>
          <p:cNvPr id="4" name="Slide Number Placeholder 3"/>
          <p:cNvSpPr>
            <a:spLocks noGrp="1"/>
          </p:cNvSpPr>
          <p:nvPr>
            <p:ph type="sldNum" sz="quarter" idx="10"/>
          </p:nvPr>
        </p:nvSpPr>
        <p:spPr/>
        <p:txBody>
          <a:bodyPr/>
          <a:lstStyle/>
          <a:p>
            <a:fld id="{1DF041D0-DC28-4C8E-8522-990E41866E02}" type="slidenum">
              <a:rPr lang="en-US" smtClean="0"/>
              <a:pPr/>
              <a:t>31</a:t>
            </a:fld>
            <a:endParaRPr lang="en-US"/>
          </a:p>
        </p:txBody>
      </p:sp>
    </p:spTree>
    <p:extLst>
      <p:ext uri="{BB962C8B-B14F-4D97-AF65-F5344CB8AC3E}">
        <p14:creationId xmlns:p14="http://schemas.microsoft.com/office/powerpoint/2010/main" val="30932626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Completely redesigned platform based on customer feedback and market research</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Responded to market desire for Overviews and Recommendations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New</a:t>
            </a:r>
            <a:r>
              <a:rPr lang="en-US" sz="1200" kern="1200" baseline="0" dirty="0" smtClean="0">
                <a:solidFill>
                  <a:schemeClr val="tx1"/>
                </a:solidFill>
                <a:effectLst/>
                <a:latin typeface="+mn-lt"/>
                <a:ea typeface="+mn-ea"/>
                <a:cs typeface="+mn-cs"/>
              </a:rPr>
              <a:t> search system and other features (last bullet) </a:t>
            </a:r>
            <a:r>
              <a:rPr lang="en-US" sz="1200" kern="1200" dirty="0" smtClean="0">
                <a:solidFill>
                  <a:schemeClr val="tx1"/>
                </a:solidFill>
                <a:effectLst/>
                <a:latin typeface="+mn-lt"/>
                <a:ea typeface="+mn-ea"/>
                <a:cs typeface="+mn-cs"/>
              </a:rPr>
              <a:t> -- ALL Focused on </a:t>
            </a:r>
            <a:r>
              <a:rPr lang="en-US" sz="1200" b="1" i="1" kern="1200" dirty="0" smtClean="0">
                <a:solidFill>
                  <a:schemeClr val="tx1"/>
                </a:solidFill>
                <a:effectLst/>
                <a:latin typeface="+mn-lt"/>
                <a:ea typeface="+mn-ea"/>
                <a:cs typeface="+mn-cs"/>
              </a:rPr>
              <a:t>time to answer</a:t>
            </a:r>
            <a:r>
              <a:rPr lang="en-US" sz="1200" kern="1200" dirty="0" smtClean="0">
                <a:solidFill>
                  <a:schemeClr val="tx1"/>
                </a:solidFill>
                <a:effectLst/>
                <a:latin typeface="+mn-lt"/>
                <a:ea typeface="+mn-ea"/>
                <a:cs typeface="+mn-cs"/>
              </a:rPr>
              <a:t> across the entire product</a:t>
            </a:r>
          </a:p>
          <a:p>
            <a:endParaRPr lang="en-US" dirty="0"/>
          </a:p>
        </p:txBody>
      </p:sp>
      <p:sp>
        <p:nvSpPr>
          <p:cNvPr id="4" name="Slide Number Placeholder 3"/>
          <p:cNvSpPr>
            <a:spLocks noGrp="1"/>
          </p:cNvSpPr>
          <p:nvPr>
            <p:ph type="sldNum" sz="quarter" idx="10"/>
          </p:nvPr>
        </p:nvSpPr>
        <p:spPr/>
        <p:txBody>
          <a:bodyPr/>
          <a:lstStyle/>
          <a:p>
            <a:fld id="{1DF041D0-DC28-4C8E-8522-990E41866E02}" type="slidenum">
              <a:rPr lang="en-US" smtClean="0"/>
              <a:pPr/>
              <a:t>32</a:t>
            </a:fld>
            <a:endParaRPr lang="en-US"/>
          </a:p>
        </p:txBody>
      </p:sp>
    </p:spTree>
    <p:extLst>
      <p:ext uri="{BB962C8B-B14F-4D97-AF65-F5344CB8AC3E}">
        <p14:creationId xmlns:p14="http://schemas.microsoft.com/office/powerpoint/2010/main" val="25392362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46D4A2-9641-47E5-AE3A-1F37AEB47A00}" type="slidenum">
              <a:rPr lang="en-US" smtClean="0"/>
              <a:t>38</a:t>
            </a:fld>
            <a:endParaRPr lang="en-US"/>
          </a:p>
        </p:txBody>
      </p:sp>
    </p:spTree>
    <p:extLst>
      <p:ext uri="{BB962C8B-B14F-4D97-AF65-F5344CB8AC3E}">
        <p14:creationId xmlns:p14="http://schemas.microsoft.com/office/powerpoint/2010/main" val="3281162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For example, over 3000 healthcare treatments have been classified as: 11% beneficial, 24% probably beneficial, </a:t>
            </a:r>
            <a:r>
              <a:rPr lang="en-US" b="1" dirty="0" smtClean="0"/>
              <a:t>7% need to weigh known benefits versus risks</a:t>
            </a:r>
            <a:r>
              <a:rPr lang="en-US" dirty="0" smtClean="0"/>
              <a:t>, 5% probably not beneficial, 3% likely to be ineffective or harmful, and</a:t>
            </a:r>
            <a:r>
              <a:rPr lang="en-US" b="1" dirty="0" smtClean="0"/>
              <a:t>50</a:t>
            </a:r>
          </a:p>
          <a:p>
            <a:r>
              <a:rPr lang="en-US" dirty="0" smtClean="0"/>
              <a:t>Hence, for 86% of these treatments there is no clear best choice. </a:t>
            </a:r>
            <a:r>
              <a:rPr lang="en-US" b="1" dirty="0" smtClean="0"/>
              <a:t>% insufficient evidence of usefulness</a:t>
            </a:r>
            <a:r>
              <a:rPr lang="en-US" dirty="0" smtClean="0"/>
              <a:t>.</a:t>
            </a:r>
            <a:r>
              <a:rPr lang="en-US" baseline="30000" dirty="0" smtClean="0"/>
              <a:t>5</a:t>
            </a:r>
            <a:endParaRPr lang="en-US" dirty="0" smtClean="0"/>
          </a:p>
          <a:p>
            <a:endParaRPr lang="en-US" dirty="0"/>
          </a:p>
        </p:txBody>
      </p:sp>
      <p:sp>
        <p:nvSpPr>
          <p:cNvPr id="4" name="Slide Number Placeholder 3"/>
          <p:cNvSpPr>
            <a:spLocks noGrp="1"/>
          </p:cNvSpPr>
          <p:nvPr>
            <p:ph type="sldNum" sz="quarter" idx="10"/>
          </p:nvPr>
        </p:nvSpPr>
        <p:spPr/>
        <p:txBody>
          <a:bodyPr/>
          <a:lstStyle/>
          <a:p>
            <a:fld id="{1546D4A2-9641-47E5-AE3A-1F37AEB47A00}" type="slidenum">
              <a:rPr lang="en-US" smtClean="0"/>
              <a:t>3</a:t>
            </a:fld>
            <a:endParaRPr lang="en-US"/>
          </a:p>
        </p:txBody>
      </p:sp>
    </p:spTree>
    <p:extLst>
      <p:ext uri="{BB962C8B-B14F-4D97-AF65-F5344CB8AC3E}">
        <p14:creationId xmlns:p14="http://schemas.microsoft.com/office/powerpoint/2010/main" val="1414350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do not replace discussion in the consultation.</a:t>
            </a:r>
          </a:p>
          <a:p>
            <a:endParaRPr lang="en-US" dirty="0"/>
          </a:p>
        </p:txBody>
      </p:sp>
      <p:sp>
        <p:nvSpPr>
          <p:cNvPr id="4" name="Slide Number Placeholder 3"/>
          <p:cNvSpPr>
            <a:spLocks noGrp="1"/>
          </p:cNvSpPr>
          <p:nvPr>
            <p:ph type="sldNum" sz="quarter" idx="10"/>
          </p:nvPr>
        </p:nvSpPr>
        <p:spPr/>
        <p:txBody>
          <a:bodyPr/>
          <a:lstStyle/>
          <a:p>
            <a:fld id="{1546D4A2-9641-47E5-AE3A-1F37AEB47A00}" type="slidenum">
              <a:rPr lang="en-US" smtClean="0"/>
              <a:t>4</a:t>
            </a:fld>
            <a:endParaRPr lang="en-US"/>
          </a:p>
        </p:txBody>
      </p:sp>
    </p:spTree>
    <p:extLst>
      <p:ext uri="{BB962C8B-B14F-4D97-AF65-F5344CB8AC3E}">
        <p14:creationId xmlns:p14="http://schemas.microsoft.com/office/powerpoint/2010/main" val="3830609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do not replace discussion in the consultation.</a:t>
            </a:r>
          </a:p>
          <a:p>
            <a:endParaRPr lang="en-US" dirty="0"/>
          </a:p>
        </p:txBody>
      </p:sp>
      <p:sp>
        <p:nvSpPr>
          <p:cNvPr id="4" name="Slide Number Placeholder 3"/>
          <p:cNvSpPr>
            <a:spLocks noGrp="1"/>
          </p:cNvSpPr>
          <p:nvPr>
            <p:ph type="sldNum" sz="quarter" idx="10"/>
          </p:nvPr>
        </p:nvSpPr>
        <p:spPr/>
        <p:txBody>
          <a:bodyPr/>
          <a:lstStyle/>
          <a:p>
            <a:fld id="{1546D4A2-9641-47E5-AE3A-1F37AEB47A00}" type="slidenum">
              <a:rPr lang="en-US" smtClean="0"/>
              <a:t>5</a:t>
            </a:fld>
            <a:endParaRPr lang="en-US"/>
          </a:p>
        </p:txBody>
      </p:sp>
    </p:spTree>
    <p:extLst>
      <p:ext uri="{BB962C8B-B14F-4D97-AF65-F5344CB8AC3E}">
        <p14:creationId xmlns:p14="http://schemas.microsoft.com/office/powerpoint/2010/main" val="1764547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do not replace discussion in the consultation.</a:t>
            </a:r>
          </a:p>
          <a:p>
            <a:endParaRPr lang="en-US" dirty="0"/>
          </a:p>
        </p:txBody>
      </p:sp>
      <p:sp>
        <p:nvSpPr>
          <p:cNvPr id="4" name="Slide Number Placeholder 3"/>
          <p:cNvSpPr>
            <a:spLocks noGrp="1"/>
          </p:cNvSpPr>
          <p:nvPr>
            <p:ph type="sldNum" sz="quarter" idx="10"/>
          </p:nvPr>
        </p:nvSpPr>
        <p:spPr/>
        <p:txBody>
          <a:bodyPr/>
          <a:lstStyle/>
          <a:p>
            <a:fld id="{1546D4A2-9641-47E5-AE3A-1F37AEB47A00}" type="slidenum">
              <a:rPr lang="en-US" smtClean="0"/>
              <a:t>6</a:t>
            </a:fld>
            <a:endParaRPr lang="en-US"/>
          </a:p>
        </p:txBody>
      </p:sp>
    </p:spTree>
    <p:extLst>
      <p:ext uri="{BB962C8B-B14F-4D97-AF65-F5344CB8AC3E}">
        <p14:creationId xmlns:p14="http://schemas.microsoft.com/office/powerpoint/2010/main" val="3987536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do not replace discussion in the consultation.</a:t>
            </a:r>
          </a:p>
          <a:p>
            <a:endParaRPr lang="en-US" dirty="0"/>
          </a:p>
        </p:txBody>
      </p:sp>
      <p:sp>
        <p:nvSpPr>
          <p:cNvPr id="4" name="Slide Number Placeholder 3"/>
          <p:cNvSpPr>
            <a:spLocks noGrp="1"/>
          </p:cNvSpPr>
          <p:nvPr>
            <p:ph type="sldNum" sz="quarter" idx="10"/>
          </p:nvPr>
        </p:nvSpPr>
        <p:spPr/>
        <p:txBody>
          <a:bodyPr/>
          <a:lstStyle/>
          <a:p>
            <a:fld id="{1546D4A2-9641-47E5-AE3A-1F37AEB47A00}" type="slidenum">
              <a:rPr lang="en-US" smtClean="0"/>
              <a:t>7</a:t>
            </a:fld>
            <a:endParaRPr lang="en-US"/>
          </a:p>
        </p:txBody>
      </p:sp>
    </p:spTree>
    <p:extLst>
      <p:ext uri="{BB962C8B-B14F-4D97-AF65-F5344CB8AC3E}">
        <p14:creationId xmlns:p14="http://schemas.microsoft.com/office/powerpoint/2010/main" val="2321654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do not replace discussion in the consultation.</a:t>
            </a:r>
          </a:p>
          <a:p>
            <a:endParaRPr lang="en-US" dirty="0"/>
          </a:p>
        </p:txBody>
      </p:sp>
      <p:sp>
        <p:nvSpPr>
          <p:cNvPr id="4" name="Slide Number Placeholder 3"/>
          <p:cNvSpPr>
            <a:spLocks noGrp="1"/>
          </p:cNvSpPr>
          <p:nvPr>
            <p:ph type="sldNum" sz="quarter" idx="10"/>
          </p:nvPr>
        </p:nvSpPr>
        <p:spPr/>
        <p:txBody>
          <a:bodyPr/>
          <a:lstStyle/>
          <a:p>
            <a:fld id="{1546D4A2-9641-47E5-AE3A-1F37AEB47A00}" type="slidenum">
              <a:rPr lang="en-US" smtClean="0"/>
              <a:t>8</a:t>
            </a:fld>
            <a:endParaRPr lang="en-US"/>
          </a:p>
        </p:txBody>
      </p:sp>
    </p:spTree>
    <p:extLst>
      <p:ext uri="{BB962C8B-B14F-4D97-AF65-F5344CB8AC3E}">
        <p14:creationId xmlns:p14="http://schemas.microsoft.com/office/powerpoint/2010/main" val="20623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do not replace discussion in the consultation.</a:t>
            </a:r>
          </a:p>
          <a:p>
            <a:endParaRPr lang="en-US" dirty="0"/>
          </a:p>
        </p:txBody>
      </p:sp>
      <p:sp>
        <p:nvSpPr>
          <p:cNvPr id="4" name="Slide Number Placeholder 3"/>
          <p:cNvSpPr>
            <a:spLocks noGrp="1"/>
          </p:cNvSpPr>
          <p:nvPr>
            <p:ph type="sldNum" sz="quarter" idx="10"/>
          </p:nvPr>
        </p:nvSpPr>
        <p:spPr/>
        <p:txBody>
          <a:bodyPr/>
          <a:lstStyle/>
          <a:p>
            <a:fld id="{1546D4A2-9641-47E5-AE3A-1F37AEB47A00}" type="slidenum">
              <a:rPr lang="en-US" smtClean="0"/>
              <a:t>9</a:t>
            </a:fld>
            <a:endParaRPr lang="en-US"/>
          </a:p>
        </p:txBody>
      </p:sp>
    </p:spTree>
    <p:extLst>
      <p:ext uri="{BB962C8B-B14F-4D97-AF65-F5344CB8AC3E}">
        <p14:creationId xmlns:p14="http://schemas.microsoft.com/office/powerpoint/2010/main" val="2746461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Have users view the tool here</a:t>
            </a:r>
            <a:endParaRPr lang="en-US" dirty="0"/>
          </a:p>
        </p:txBody>
      </p:sp>
      <p:sp>
        <p:nvSpPr>
          <p:cNvPr id="4" name="Slide Number Placeholder 3"/>
          <p:cNvSpPr>
            <a:spLocks noGrp="1"/>
          </p:cNvSpPr>
          <p:nvPr>
            <p:ph type="sldNum" sz="quarter" idx="10"/>
          </p:nvPr>
        </p:nvSpPr>
        <p:spPr/>
        <p:txBody>
          <a:bodyPr/>
          <a:lstStyle/>
          <a:p>
            <a:fld id="{1546D4A2-9641-47E5-AE3A-1F37AEB47A00}" type="slidenum">
              <a:rPr lang="en-US" smtClean="0"/>
              <a:t>13</a:t>
            </a:fld>
            <a:endParaRPr lang="en-US"/>
          </a:p>
        </p:txBody>
      </p:sp>
    </p:spTree>
    <p:extLst>
      <p:ext uri="{BB962C8B-B14F-4D97-AF65-F5344CB8AC3E}">
        <p14:creationId xmlns:p14="http://schemas.microsoft.com/office/powerpoint/2010/main" val="2325853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5E5BFFB-0E71-4599-A0E4-B9B08CCA150B}" type="datetimeFigureOut">
              <a:rPr lang="en-US" smtClean="0"/>
              <a:t>8/31/2016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E7FE37-7906-4C9C-85A8-2E12EECF4B45}" type="slidenum">
              <a:rPr lang="en-US" smtClean="0"/>
              <a:t>‹#›</a:t>
            </a:fld>
            <a:endParaRPr lang="en-US"/>
          </a:p>
        </p:txBody>
      </p:sp>
    </p:spTree>
    <p:extLst>
      <p:ext uri="{BB962C8B-B14F-4D97-AF65-F5344CB8AC3E}">
        <p14:creationId xmlns:p14="http://schemas.microsoft.com/office/powerpoint/2010/main" val="888168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E5BFFB-0E71-4599-A0E4-B9B08CCA150B}" type="datetimeFigureOut">
              <a:rPr lang="en-US" smtClean="0"/>
              <a:t>8/31/2016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E7FE37-7906-4C9C-85A8-2E12EECF4B45}" type="slidenum">
              <a:rPr lang="en-US" smtClean="0"/>
              <a:t>‹#›</a:t>
            </a:fld>
            <a:endParaRPr lang="en-US"/>
          </a:p>
        </p:txBody>
      </p:sp>
    </p:spTree>
    <p:extLst>
      <p:ext uri="{BB962C8B-B14F-4D97-AF65-F5344CB8AC3E}">
        <p14:creationId xmlns:p14="http://schemas.microsoft.com/office/powerpoint/2010/main" val="1488745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E5BFFB-0E71-4599-A0E4-B9B08CCA150B}" type="datetimeFigureOut">
              <a:rPr lang="en-US" smtClean="0"/>
              <a:t>8/31/2016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E7FE37-7906-4C9C-85A8-2E12EECF4B45}" type="slidenum">
              <a:rPr lang="en-US" smtClean="0"/>
              <a:t>‹#›</a:t>
            </a:fld>
            <a:endParaRPr lang="en-US"/>
          </a:p>
        </p:txBody>
      </p:sp>
    </p:spTree>
    <p:extLst>
      <p:ext uri="{BB962C8B-B14F-4D97-AF65-F5344CB8AC3E}">
        <p14:creationId xmlns:p14="http://schemas.microsoft.com/office/powerpoint/2010/main" val="3114483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E5BFFB-0E71-4599-A0E4-B9B08CCA150B}" type="datetimeFigureOut">
              <a:rPr lang="en-US" smtClean="0"/>
              <a:t>8/31/2016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E7FE37-7906-4C9C-85A8-2E12EECF4B45}" type="slidenum">
              <a:rPr lang="en-US" smtClean="0"/>
              <a:t>‹#›</a:t>
            </a:fld>
            <a:endParaRPr lang="en-US"/>
          </a:p>
        </p:txBody>
      </p:sp>
    </p:spTree>
    <p:extLst>
      <p:ext uri="{BB962C8B-B14F-4D97-AF65-F5344CB8AC3E}">
        <p14:creationId xmlns:p14="http://schemas.microsoft.com/office/powerpoint/2010/main" val="2890352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E5BFFB-0E71-4599-A0E4-B9B08CCA150B}" type="datetimeFigureOut">
              <a:rPr lang="en-US" smtClean="0"/>
              <a:t>8/31/2016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E7FE37-7906-4C9C-85A8-2E12EECF4B45}" type="slidenum">
              <a:rPr lang="en-US" smtClean="0"/>
              <a:t>‹#›</a:t>
            </a:fld>
            <a:endParaRPr lang="en-US"/>
          </a:p>
        </p:txBody>
      </p:sp>
    </p:spTree>
    <p:extLst>
      <p:ext uri="{BB962C8B-B14F-4D97-AF65-F5344CB8AC3E}">
        <p14:creationId xmlns:p14="http://schemas.microsoft.com/office/powerpoint/2010/main" val="4116003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E5BFFB-0E71-4599-A0E4-B9B08CCA150B}" type="datetimeFigureOut">
              <a:rPr lang="en-US" smtClean="0"/>
              <a:t>8/31/2016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E7FE37-7906-4C9C-85A8-2E12EECF4B45}" type="slidenum">
              <a:rPr lang="en-US" smtClean="0"/>
              <a:t>‹#›</a:t>
            </a:fld>
            <a:endParaRPr lang="en-US"/>
          </a:p>
        </p:txBody>
      </p:sp>
    </p:spTree>
    <p:extLst>
      <p:ext uri="{BB962C8B-B14F-4D97-AF65-F5344CB8AC3E}">
        <p14:creationId xmlns:p14="http://schemas.microsoft.com/office/powerpoint/2010/main" val="3210119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5E5BFFB-0E71-4599-A0E4-B9B08CCA150B}" type="datetimeFigureOut">
              <a:rPr lang="en-US" smtClean="0"/>
              <a:t>8/31/2016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E7FE37-7906-4C9C-85A8-2E12EECF4B45}" type="slidenum">
              <a:rPr lang="en-US" smtClean="0"/>
              <a:t>‹#›</a:t>
            </a:fld>
            <a:endParaRPr lang="en-US"/>
          </a:p>
        </p:txBody>
      </p:sp>
    </p:spTree>
    <p:extLst>
      <p:ext uri="{BB962C8B-B14F-4D97-AF65-F5344CB8AC3E}">
        <p14:creationId xmlns:p14="http://schemas.microsoft.com/office/powerpoint/2010/main" val="1031042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5E5BFFB-0E71-4599-A0E4-B9B08CCA150B}" type="datetimeFigureOut">
              <a:rPr lang="en-US" smtClean="0"/>
              <a:t>8/31/2016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E7FE37-7906-4C9C-85A8-2E12EECF4B45}" type="slidenum">
              <a:rPr lang="en-US" smtClean="0"/>
              <a:t>‹#›</a:t>
            </a:fld>
            <a:endParaRPr lang="en-US"/>
          </a:p>
        </p:txBody>
      </p:sp>
    </p:spTree>
    <p:extLst>
      <p:ext uri="{BB962C8B-B14F-4D97-AF65-F5344CB8AC3E}">
        <p14:creationId xmlns:p14="http://schemas.microsoft.com/office/powerpoint/2010/main" val="3616539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E5BFFB-0E71-4599-A0E4-B9B08CCA150B}" type="datetimeFigureOut">
              <a:rPr lang="en-US" smtClean="0"/>
              <a:t>8/31/2016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E7FE37-7906-4C9C-85A8-2E12EECF4B45}" type="slidenum">
              <a:rPr lang="en-US" smtClean="0"/>
              <a:t>‹#›</a:t>
            </a:fld>
            <a:endParaRPr lang="en-US"/>
          </a:p>
        </p:txBody>
      </p:sp>
    </p:spTree>
    <p:extLst>
      <p:ext uri="{BB962C8B-B14F-4D97-AF65-F5344CB8AC3E}">
        <p14:creationId xmlns:p14="http://schemas.microsoft.com/office/powerpoint/2010/main" val="2016342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E5BFFB-0E71-4599-A0E4-B9B08CCA150B}" type="datetimeFigureOut">
              <a:rPr lang="en-US" smtClean="0"/>
              <a:t>8/31/2016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E7FE37-7906-4C9C-85A8-2E12EECF4B45}" type="slidenum">
              <a:rPr lang="en-US" smtClean="0"/>
              <a:t>‹#›</a:t>
            </a:fld>
            <a:endParaRPr lang="en-US"/>
          </a:p>
        </p:txBody>
      </p:sp>
    </p:spTree>
    <p:extLst>
      <p:ext uri="{BB962C8B-B14F-4D97-AF65-F5344CB8AC3E}">
        <p14:creationId xmlns:p14="http://schemas.microsoft.com/office/powerpoint/2010/main" val="693428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E5BFFB-0E71-4599-A0E4-B9B08CCA150B}" type="datetimeFigureOut">
              <a:rPr lang="en-US" smtClean="0"/>
              <a:t>8/31/2016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E7FE37-7906-4C9C-85A8-2E12EECF4B45}" type="slidenum">
              <a:rPr lang="en-US" smtClean="0"/>
              <a:t>‹#›</a:t>
            </a:fld>
            <a:endParaRPr lang="en-US"/>
          </a:p>
        </p:txBody>
      </p:sp>
    </p:spTree>
    <p:extLst>
      <p:ext uri="{BB962C8B-B14F-4D97-AF65-F5344CB8AC3E}">
        <p14:creationId xmlns:p14="http://schemas.microsoft.com/office/powerpoint/2010/main" val="2917633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E5BFFB-0E71-4599-A0E4-B9B08CCA150B}" type="datetimeFigureOut">
              <a:rPr lang="en-US" smtClean="0"/>
              <a:t>8/31/2016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E7FE37-7906-4C9C-85A8-2E12EECF4B45}" type="slidenum">
              <a:rPr lang="en-US" smtClean="0"/>
              <a:t>‹#›</a:t>
            </a:fld>
            <a:endParaRPr lang="en-US"/>
          </a:p>
        </p:txBody>
      </p:sp>
    </p:spTree>
    <p:extLst>
      <p:ext uri="{BB962C8B-B14F-4D97-AF65-F5344CB8AC3E}">
        <p14:creationId xmlns:p14="http://schemas.microsoft.com/office/powerpoint/2010/main" val="25776048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ncbi.nlm.nih.gov/pubmed?term=25318648%5buid%5d%20AND%20CD001431%5bpg%5d"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www.ncbi.nlm.nih.gov/pubmed?term=25318648%5buid%5d%20AND%20CD001431%5bpg%5d"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decisionaid.ohri.ca/docs/das/OPDG.pdf" TargetMode="External"/><Relationship Id="rId7" Type="http://schemas.openxmlformats.org/officeDocument/2006/relationships/hyperlink" Target="https://www.acpdecisions.org/evidence/"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hyperlink" Target="http://optiongrid.org/" TargetMode="External"/><Relationship Id="rId5" Type="http://schemas.openxmlformats.org/officeDocument/2006/relationships/hyperlink" Target="https://statindecisionaid.mayoclinic.org/" TargetMode="External"/><Relationship Id="rId4" Type="http://schemas.openxmlformats.org/officeDocument/2006/relationships/hyperlink" Target="https://decisionaid.ohri.ca/ODST/azinvent.php"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hyperlink" Target="https://decisionaid.ohri.ca/decaids.html"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hyperlink" Target="https://decisionaid.ohri.ca/decaids.html"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decisionaid.ohri.ca/decaids.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hyperlink" Target="http://www.acpdecisions.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link.springer.com/journal/11606" TargetMode="External"/><Relationship Id="rId2" Type="http://schemas.openxmlformats.org/officeDocument/2006/relationships/image" Target="../media/image15.gif"/><Relationship Id="rId1" Type="http://schemas.openxmlformats.org/officeDocument/2006/relationships/slideLayout" Target="../slideLayouts/slideLayout7.xml"/><Relationship Id="rId4" Type="http://schemas.openxmlformats.org/officeDocument/2006/relationships/hyperlink" Target="http://link.springer.com/journal/11606/30/8/page/1"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clinicalevidence.bmj.com/x/set/static/cms/efficacy-categorisations.html"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3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3718" y="1110003"/>
            <a:ext cx="7476564" cy="1630972"/>
          </a:xfrm>
        </p:spPr>
        <p:txBody>
          <a:bodyPr>
            <a:normAutofit/>
          </a:bodyPr>
          <a:lstStyle/>
          <a:p>
            <a:r>
              <a:rPr lang="en-US" sz="2800" b="1" dirty="0">
                <a:latin typeface="+mn-lt"/>
              </a:rPr>
              <a:t>Using Current Evidence Based Resources to </a:t>
            </a:r>
            <a:br>
              <a:rPr lang="en-US" sz="2800" b="1" dirty="0">
                <a:latin typeface="+mn-lt"/>
              </a:rPr>
            </a:br>
            <a:r>
              <a:rPr lang="en-US" sz="2800" b="1" dirty="0">
                <a:latin typeface="+mn-lt"/>
              </a:rPr>
              <a:t>Reach Well-Informed Shared Decision-Making</a:t>
            </a:r>
          </a:p>
        </p:txBody>
      </p:sp>
      <p:sp>
        <p:nvSpPr>
          <p:cNvPr id="3" name="Subtitle 2"/>
          <p:cNvSpPr>
            <a:spLocks noGrp="1"/>
          </p:cNvSpPr>
          <p:nvPr>
            <p:ph type="subTitle" idx="1"/>
          </p:nvPr>
        </p:nvSpPr>
        <p:spPr>
          <a:xfrm>
            <a:off x="1143000" y="3867872"/>
            <a:ext cx="6858000" cy="1241822"/>
          </a:xfrm>
        </p:spPr>
        <p:txBody>
          <a:bodyPr>
            <a:normAutofit/>
          </a:bodyPr>
          <a:lstStyle/>
          <a:p>
            <a:r>
              <a:rPr lang="en-US" sz="2100" dirty="0"/>
              <a:t>Sheila Bond, MD, FACP</a:t>
            </a:r>
          </a:p>
          <a:p>
            <a:r>
              <a:rPr lang="en-US" sz="2100" dirty="0" smtClean="0"/>
              <a:t>Harvard Medical School</a:t>
            </a:r>
            <a:endParaRPr lang="en-US" sz="2100" dirty="0"/>
          </a:p>
          <a:p>
            <a:r>
              <a:rPr lang="en-US" sz="2100" dirty="0" smtClean="0"/>
              <a:t>September 2</a:t>
            </a:r>
            <a:r>
              <a:rPr lang="en-US" sz="2100" dirty="0" smtClean="0"/>
              <a:t> , </a:t>
            </a:r>
            <a:r>
              <a:rPr lang="en-US" sz="2100" dirty="0"/>
              <a:t>2016</a:t>
            </a:r>
          </a:p>
        </p:txBody>
      </p:sp>
    </p:spTree>
    <p:extLst>
      <p:ext uri="{BB962C8B-B14F-4D97-AF65-F5344CB8AC3E}">
        <p14:creationId xmlns:p14="http://schemas.microsoft.com/office/powerpoint/2010/main" val="10318012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4350" y="977171"/>
            <a:ext cx="8172450" cy="5755422"/>
          </a:xfrm>
          <a:prstGeom prst="rect">
            <a:avLst/>
          </a:prstGeom>
        </p:spPr>
        <p:txBody>
          <a:bodyPr wrap="square">
            <a:spAutoFit/>
          </a:bodyPr>
          <a:lstStyle/>
          <a:p>
            <a:r>
              <a:rPr lang="en-US" sz="2000" b="1" dirty="0">
                <a:solidFill>
                  <a:schemeClr val="accent5">
                    <a:lumMod val="75000"/>
                  </a:schemeClr>
                </a:solidFill>
                <a:latin typeface="+mj-lt"/>
              </a:rPr>
              <a:t>A systematic review of &gt; 100 randomized controlled trials including &gt;30,000  patients showed that patient decision aids are better than usual care</a:t>
            </a:r>
          </a:p>
          <a:p>
            <a:endParaRPr lang="en-US" sz="1050" b="1" dirty="0">
              <a:solidFill>
                <a:schemeClr val="accent5">
                  <a:lumMod val="75000"/>
                </a:schemeClr>
              </a:solidFill>
              <a:latin typeface="+mj-lt"/>
            </a:endParaRPr>
          </a:p>
          <a:p>
            <a:r>
              <a:rPr lang="en-US" sz="1400" dirty="0">
                <a:latin typeface="+mj-lt"/>
              </a:rPr>
              <a:t>Compared to usual care, decision aids</a:t>
            </a:r>
          </a:p>
          <a:p>
            <a:r>
              <a:rPr lang="en-US" sz="1400" dirty="0">
                <a:latin typeface="+mj-lt"/>
              </a:rPr>
              <a:t>	</a:t>
            </a:r>
          </a:p>
          <a:p>
            <a:r>
              <a:rPr lang="en-US" sz="1050" b="1" dirty="0" smtClean="0">
                <a:solidFill>
                  <a:schemeClr val="bg2">
                    <a:lumMod val="25000"/>
                  </a:schemeClr>
                </a:solidFill>
                <a:latin typeface="+mj-lt"/>
              </a:rPr>
              <a:t>     </a:t>
            </a:r>
            <a:r>
              <a:rPr lang="en-US" sz="2000" b="1" dirty="0" smtClean="0">
                <a:solidFill>
                  <a:schemeClr val="bg2">
                    <a:lumMod val="25000"/>
                  </a:schemeClr>
                </a:solidFill>
                <a:latin typeface="+mj-lt"/>
              </a:rPr>
              <a:t>Increase </a:t>
            </a:r>
            <a:r>
              <a:rPr lang="en-US" sz="2000" b="1" dirty="0">
                <a:solidFill>
                  <a:schemeClr val="bg2">
                    <a:lumMod val="25000"/>
                  </a:schemeClr>
                </a:solidFill>
                <a:latin typeface="+mj-lt"/>
              </a:rPr>
              <a:t>knowledge </a:t>
            </a:r>
            <a:endParaRPr lang="en-US" sz="2000" dirty="0">
              <a:solidFill>
                <a:schemeClr val="bg2">
                  <a:lumMod val="25000"/>
                </a:schemeClr>
              </a:solidFill>
              <a:latin typeface="+mj-lt"/>
            </a:endParaRPr>
          </a:p>
          <a:p>
            <a:r>
              <a:rPr lang="en-US" sz="1050" dirty="0">
                <a:solidFill>
                  <a:srgbClr val="333333"/>
                </a:solidFill>
                <a:latin typeface="+mj-lt"/>
              </a:rPr>
              <a:t>	</a:t>
            </a:r>
            <a:r>
              <a:rPr lang="en-US" sz="1400" dirty="0" smtClean="0">
                <a:solidFill>
                  <a:srgbClr val="333333"/>
                </a:solidFill>
                <a:latin typeface="+mj-lt"/>
              </a:rPr>
              <a:t>measured </a:t>
            </a:r>
            <a:r>
              <a:rPr lang="en-US" sz="1400" dirty="0">
                <a:solidFill>
                  <a:srgbClr val="333333"/>
                </a:solidFill>
                <a:latin typeface="+mj-lt"/>
              </a:rPr>
              <a:t>as % correct responses about information in decision aid</a:t>
            </a:r>
          </a:p>
          <a:p>
            <a:r>
              <a:rPr lang="en-US" sz="1400" dirty="0">
                <a:solidFill>
                  <a:srgbClr val="333333"/>
                </a:solidFill>
                <a:latin typeface="+mj-lt"/>
              </a:rPr>
              <a:t>	</a:t>
            </a:r>
            <a:r>
              <a:rPr lang="en-US" sz="1400" dirty="0" smtClean="0">
                <a:solidFill>
                  <a:srgbClr val="333333"/>
                </a:solidFill>
                <a:latin typeface="+mj-lt"/>
              </a:rPr>
              <a:t>mean </a:t>
            </a:r>
            <a:r>
              <a:rPr lang="en-US" sz="1400" dirty="0">
                <a:solidFill>
                  <a:srgbClr val="333333"/>
                </a:solidFill>
                <a:latin typeface="+mj-lt"/>
              </a:rPr>
              <a:t>difference [MD] 13%, 95% CI 10%-16% in analysis of 19 trials with 6,865 </a:t>
            </a:r>
            <a:r>
              <a:rPr lang="en-US" sz="1400" dirty="0" smtClean="0">
                <a:solidFill>
                  <a:srgbClr val="333333"/>
                </a:solidFill>
                <a:latin typeface="+mj-lt"/>
              </a:rPr>
              <a:t>patients</a:t>
            </a:r>
            <a:endParaRPr lang="en-US" sz="1400" dirty="0">
              <a:solidFill>
                <a:srgbClr val="333333"/>
              </a:solidFill>
              <a:latin typeface="+mj-lt"/>
            </a:endParaRPr>
          </a:p>
          <a:p>
            <a:endParaRPr lang="en-US" sz="1050" dirty="0">
              <a:solidFill>
                <a:srgbClr val="333333"/>
              </a:solidFill>
              <a:latin typeface="+mj-lt"/>
            </a:endParaRPr>
          </a:p>
          <a:p>
            <a:r>
              <a:rPr lang="en-US" sz="1050" b="1" dirty="0" smtClean="0">
                <a:solidFill>
                  <a:schemeClr val="bg2">
                    <a:lumMod val="25000"/>
                  </a:schemeClr>
                </a:solidFill>
                <a:latin typeface="+mj-lt"/>
              </a:rPr>
              <a:t>     </a:t>
            </a:r>
            <a:r>
              <a:rPr lang="en-US" sz="2000" b="1" dirty="0" smtClean="0">
                <a:solidFill>
                  <a:schemeClr val="bg2">
                    <a:lumMod val="25000"/>
                  </a:schemeClr>
                </a:solidFill>
                <a:latin typeface="+mj-lt"/>
              </a:rPr>
              <a:t>Decrease </a:t>
            </a:r>
            <a:r>
              <a:rPr lang="en-US" sz="2000" b="1" dirty="0">
                <a:solidFill>
                  <a:schemeClr val="bg2">
                    <a:lumMod val="25000"/>
                  </a:schemeClr>
                </a:solidFill>
                <a:latin typeface="+mj-lt"/>
              </a:rPr>
              <a:t>decisional conflict </a:t>
            </a:r>
            <a:endParaRPr lang="en-US" sz="2000" dirty="0">
              <a:solidFill>
                <a:schemeClr val="bg2">
                  <a:lumMod val="25000"/>
                </a:schemeClr>
              </a:solidFill>
              <a:latin typeface="+mj-lt"/>
            </a:endParaRPr>
          </a:p>
          <a:p>
            <a:r>
              <a:rPr lang="en-US" sz="1050" dirty="0" smtClean="0">
                <a:latin typeface="+mj-lt"/>
              </a:rPr>
              <a:t>	</a:t>
            </a:r>
            <a:r>
              <a:rPr lang="en-US" sz="1600" dirty="0" smtClean="0">
                <a:latin typeface="+mj-lt"/>
              </a:rPr>
              <a:t>based </a:t>
            </a:r>
            <a:r>
              <a:rPr lang="en-US" sz="1600" dirty="0">
                <a:latin typeface="+mj-lt"/>
              </a:rPr>
              <a:t>on </a:t>
            </a:r>
            <a:r>
              <a:rPr lang="en-US" sz="1600" dirty="0">
                <a:solidFill>
                  <a:srgbClr val="333333"/>
                </a:solidFill>
                <a:latin typeface="+mj-lt"/>
              </a:rPr>
              <a:t>decisional conflict on Decisional Conflict Scale </a:t>
            </a:r>
            <a:endParaRPr lang="en-US" sz="1600" dirty="0">
              <a:latin typeface="+mj-lt"/>
            </a:endParaRPr>
          </a:p>
          <a:p>
            <a:r>
              <a:rPr lang="en-US" sz="1600" dirty="0">
                <a:solidFill>
                  <a:srgbClr val="333333"/>
                </a:solidFill>
                <a:latin typeface="+mj-lt"/>
              </a:rPr>
              <a:t>	</a:t>
            </a:r>
            <a:r>
              <a:rPr lang="en-US" sz="1600" dirty="0" smtClean="0">
                <a:solidFill>
                  <a:srgbClr val="333333"/>
                </a:solidFill>
                <a:latin typeface="+mj-lt"/>
              </a:rPr>
              <a:t>mean </a:t>
            </a:r>
            <a:r>
              <a:rPr lang="en-US" sz="1600" dirty="0">
                <a:solidFill>
                  <a:srgbClr val="333333"/>
                </a:solidFill>
                <a:latin typeface="+mj-lt"/>
              </a:rPr>
              <a:t>difference -6.83, 95% CI -12.64 to -1.03) in </a:t>
            </a:r>
            <a:r>
              <a:rPr lang="en-US" sz="1600" dirty="0" smtClean="0">
                <a:solidFill>
                  <a:srgbClr val="333333"/>
                </a:solidFill>
                <a:latin typeface="+mj-lt"/>
              </a:rPr>
              <a:t>analysis of </a:t>
            </a:r>
            <a:r>
              <a:rPr lang="en-US" sz="1600" dirty="0">
                <a:solidFill>
                  <a:srgbClr val="333333"/>
                </a:solidFill>
                <a:latin typeface="+mj-lt"/>
              </a:rPr>
              <a:t>6 trials with 2,047 patients</a:t>
            </a:r>
          </a:p>
          <a:p>
            <a:endParaRPr lang="en-US" sz="1050" dirty="0">
              <a:solidFill>
                <a:schemeClr val="bg2">
                  <a:lumMod val="25000"/>
                </a:schemeClr>
              </a:solidFill>
              <a:latin typeface="+mj-lt"/>
            </a:endParaRPr>
          </a:p>
          <a:p>
            <a:r>
              <a:rPr lang="en-US" sz="1050" b="1" dirty="0" smtClean="0">
                <a:solidFill>
                  <a:schemeClr val="bg2">
                    <a:lumMod val="25000"/>
                  </a:schemeClr>
                </a:solidFill>
                <a:latin typeface="+mj-lt"/>
              </a:rPr>
              <a:t>     </a:t>
            </a:r>
            <a:r>
              <a:rPr lang="en-US" sz="2000" b="1" dirty="0" smtClean="0">
                <a:solidFill>
                  <a:schemeClr val="bg2">
                    <a:lumMod val="25000"/>
                  </a:schemeClr>
                </a:solidFill>
                <a:latin typeface="+mj-lt"/>
              </a:rPr>
              <a:t>Help </a:t>
            </a:r>
            <a:r>
              <a:rPr lang="en-US" sz="2000" b="1" dirty="0">
                <a:solidFill>
                  <a:schemeClr val="bg2">
                    <a:lumMod val="25000"/>
                  </a:schemeClr>
                </a:solidFill>
                <a:latin typeface="+mj-lt"/>
              </a:rPr>
              <a:t>the undecided patient make a decision</a:t>
            </a:r>
          </a:p>
          <a:p>
            <a:r>
              <a:rPr lang="en-US" sz="1400" b="1" dirty="0">
                <a:solidFill>
                  <a:srgbClr val="030303"/>
                </a:solidFill>
                <a:latin typeface="+mj-lt"/>
              </a:rPr>
              <a:t>	</a:t>
            </a:r>
            <a:r>
              <a:rPr lang="en-US" sz="1600" dirty="0" smtClean="0">
                <a:solidFill>
                  <a:srgbClr val="333333"/>
                </a:solidFill>
                <a:latin typeface="+mj-lt"/>
              </a:rPr>
              <a:t>risk </a:t>
            </a:r>
            <a:r>
              <a:rPr lang="en-US" sz="1600" dirty="0">
                <a:solidFill>
                  <a:srgbClr val="333333"/>
                </a:solidFill>
                <a:latin typeface="+mj-lt"/>
              </a:rPr>
              <a:t>ratio (RR) 0.52 (95% CI 0.3-0.9)</a:t>
            </a:r>
          </a:p>
          <a:p>
            <a:r>
              <a:rPr lang="en-US" sz="1600" dirty="0">
                <a:solidFill>
                  <a:srgbClr val="333333"/>
                </a:solidFill>
                <a:latin typeface="+mj-lt"/>
              </a:rPr>
              <a:t>	</a:t>
            </a:r>
            <a:r>
              <a:rPr lang="en-US" sz="1600" dirty="0" smtClean="0">
                <a:solidFill>
                  <a:srgbClr val="333333"/>
                </a:solidFill>
                <a:latin typeface="+mj-lt"/>
              </a:rPr>
              <a:t>NNT </a:t>
            </a:r>
            <a:r>
              <a:rPr lang="en-US" sz="1600" dirty="0">
                <a:solidFill>
                  <a:srgbClr val="333333"/>
                </a:solidFill>
                <a:latin typeface="+mj-lt"/>
              </a:rPr>
              <a:t>7-46 with 22% undecided in control group in analysis of 4 trials with 1,923 </a:t>
            </a:r>
            <a:r>
              <a:rPr lang="en-US" sz="1600" dirty="0" smtClean="0">
                <a:solidFill>
                  <a:srgbClr val="333333"/>
                </a:solidFill>
                <a:latin typeface="+mj-lt"/>
              </a:rPr>
              <a:t>	patients</a:t>
            </a:r>
            <a:endParaRPr lang="en-US" sz="1600" dirty="0">
              <a:solidFill>
                <a:srgbClr val="333333"/>
              </a:solidFill>
              <a:latin typeface="+mj-lt"/>
            </a:endParaRPr>
          </a:p>
          <a:p>
            <a:endParaRPr lang="en-US" sz="1400" dirty="0">
              <a:solidFill>
                <a:srgbClr val="333333"/>
              </a:solidFill>
              <a:latin typeface="+mj-lt"/>
            </a:endParaRPr>
          </a:p>
          <a:p>
            <a:r>
              <a:rPr lang="en-US" sz="1600" dirty="0" smtClean="0">
                <a:solidFill>
                  <a:srgbClr val="333333"/>
                </a:solidFill>
                <a:latin typeface="+mj-lt"/>
              </a:rPr>
              <a:t>most </a:t>
            </a:r>
            <a:r>
              <a:rPr lang="en-US" sz="1600" dirty="0">
                <a:solidFill>
                  <a:srgbClr val="333333"/>
                </a:solidFill>
                <a:latin typeface="+mj-lt"/>
              </a:rPr>
              <a:t>common decisions assessed were for prostate cancer screening (15 trials), colon cancer screening (15 trials), menopausal hormone therapy (10 trials), breast cancer genetic testing (7 trials), and prenatal screening (6 trials)</a:t>
            </a:r>
          </a:p>
          <a:p>
            <a:pPr lvl="1"/>
            <a:r>
              <a:rPr lang="en-US" sz="1400" dirty="0">
                <a:solidFill>
                  <a:srgbClr val="333333"/>
                </a:solidFill>
                <a:latin typeface="+mj-lt"/>
              </a:rPr>
              <a:t>						</a:t>
            </a:r>
          </a:p>
          <a:p>
            <a:pPr lvl="1"/>
            <a:r>
              <a:rPr lang="en-US" sz="1400" dirty="0">
                <a:solidFill>
                  <a:srgbClr val="333333"/>
                </a:solidFill>
                <a:latin typeface="+mj-lt"/>
              </a:rPr>
              <a:t>			</a:t>
            </a:r>
            <a:r>
              <a:rPr lang="en-US" sz="1400" dirty="0" smtClean="0">
                <a:solidFill>
                  <a:srgbClr val="333333"/>
                </a:solidFill>
                <a:latin typeface="+mj-lt"/>
              </a:rPr>
              <a:t>Reference </a:t>
            </a:r>
            <a:r>
              <a:rPr lang="en-US" sz="1400" dirty="0">
                <a:solidFill>
                  <a:srgbClr val="333333"/>
                </a:solidFill>
                <a:latin typeface="+mj-lt"/>
              </a:rPr>
              <a:t>- </a:t>
            </a:r>
            <a:r>
              <a:rPr lang="en-US" sz="1400" dirty="0">
                <a:solidFill>
                  <a:srgbClr val="005BC6"/>
                </a:solidFill>
                <a:latin typeface="+mj-lt"/>
                <a:hlinkClick r:id="rId2"/>
              </a:rPr>
              <a:t>Cochrane Database Syst Rev 2015Apr;(4):CD001431</a:t>
            </a:r>
            <a:endParaRPr lang="en-US" sz="1400" dirty="0">
              <a:solidFill>
                <a:srgbClr val="333333"/>
              </a:solidFill>
              <a:latin typeface="+mj-lt"/>
            </a:endParaRPr>
          </a:p>
          <a:p>
            <a:r>
              <a:rPr lang="en-US" sz="1050" dirty="0">
                <a:solidFill>
                  <a:srgbClr val="030303"/>
                </a:solidFill>
                <a:latin typeface="+mj-lt"/>
              </a:rPr>
              <a:t>.</a:t>
            </a:r>
          </a:p>
        </p:txBody>
      </p:sp>
      <p:sp>
        <p:nvSpPr>
          <p:cNvPr id="3" name="Title 1"/>
          <p:cNvSpPr txBox="1">
            <a:spLocks/>
          </p:cNvSpPr>
          <p:nvPr/>
        </p:nvSpPr>
        <p:spPr>
          <a:xfrm>
            <a:off x="342900" y="221628"/>
            <a:ext cx="7886700" cy="9941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i="1" dirty="0"/>
              <a:t>Do PDAs help patients make decisions?</a:t>
            </a:r>
          </a:p>
        </p:txBody>
      </p:sp>
    </p:spTree>
    <p:extLst>
      <p:ext uri="{BB962C8B-B14F-4D97-AF65-F5344CB8AC3E}">
        <p14:creationId xmlns:p14="http://schemas.microsoft.com/office/powerpoint/2010/main" val="1944534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7367" y="1373744"/>
            <a:ext cx="8172450" cy="5724644"/>
          </a:xfrm>
          <a:prstGeom prst="rect">
            <a:avLst/>
          </a:prstGeom>
        </p:spPr>
        <p:txBody>
          <a:bodyPr wrap="square">
            <a:spAutoFit/>
          </a:bodyPr>
          <a:lstStyle/>
          <a:p>
            <a:r>
              <a:rPr lang="en-US" b="1" dirty="0" smtClean="0">
                <a:latin typeface="+mj-lt"/>
              </a:rPr>
              <a:t>Description </a:t>
            </a:r>
            <a:r>
              <a:rPr lang="en-US" b="1" dirty="0">
                <a:latin typeface="+mj-lt"/>
              </a:rPr>
              <a:t>of outcome probabilities</a:t>
            </a:r>
          </a:p>
          <a:p>
            <a:endParaRPr lang="en-US" b="1" dirty="0">
              <a:latin typeface="+mj-lt"/>
            </a:endParaRPr>
          </a:p>
          <a:p>
            <a:r>
              <a:rPr lang="en-US" dirty="0">
                <a:latin typeface="+mj-lt"/>
              </a:rPr>
              <a:t>associated with higher likelihood of accurate risk perception (perceived probabilities of outcomes) in analysis of 7 trials with 3,433 patients</a:t>
            </a:r>
          </a:p>
          <a:p>
            <a:endParaRPr lang="en-US" dirty="0">
              <a:latin typeface="+mj-lt"/>
            </a:endParaRPr>
          </a:p>
          <a:p>
            <a:pPr lvl="1"/>
            <a:r>
              <a:rPr lang="en-US" dirty="0">
                <a:latin typeface="+mj-lt"/>
              </a:rPr>
              <a:t>RR 2.03 (95% CI 1.4-2.93)</a:t>
            </a:r>
          </a:p>
          <a:p>
            <a:pPr lvl="1"/>
            <a:r>
              <a:rPr lang="en-US" dirty="0">
                <a:latin typeface="+mj-lt"/>
              </a:rPr>
              <a:t>NNT 2-9 with accurate risk perception in 28% of control group</a:t>
            </a:r>
          </a:p>
          <a:p>
            <a:pPr lvl="1"/>
            <a:endParaRPr lang="en-US" dirty="0">
              <a:latin typeface="+mj-lt"/>
            </a:endParaRPr>
          </a:p>
          <a:p>
            <a:r>
              <a:rPr lang="en-US" b="1" dirty="0" smtClean="0">
                <a:latin typeface="+mj-lt"/>
              </a:rPr>
              <a:t>Specific exercises to clarify patient values</a:t>
            </a:r>
          </a:p>
          <a:p>
            <a:endParaRPr lang="en-US" b="1" dirty="0">
              <a:latin typeface="+mj-lt"/>
            </a:endParaRPr>
          </a:p>
          <a:p>
            <a:r>
              <a:rPr lang="en-US" dirty="0" smtClean="0">
                <a:latin typeface="+mj-lt"/>
              </a:rPr>
              <a:t>associated </a:t>
            </a:r>
            <a:r>
              <a:rPr lang="en-US" dirty="0">
                <a:latin typeface="+mj-lt"/>
              </a:rPr>
              <a:t>with increased likelihood of chosen option congruent with patient values in analysis of 10 trials with 4,321 patients</a:t>
            </a:r>
          </a:p>
          <a:p>
            <a:endParaRPr lang="en-US" dirty="0">
              <a:latin typeface="+mj-lt"/>
            </a:endParaRPr>
          </a:p>
          <a:p>
            <a:pPr lvl="1"/>
            <a:r>
              <a:rPr lang="en-US" dirty="0">
                <a:latin typeface="+mj-lt"/>
              </a:rPr>
              <a:t>RR 1.56 (95% CI 1.16-2.11)</a:t>
            </a:r>
          </a:p>
          <a:p>
            <a:pPr lvl="1"/>
            <a:r>
              <a:rPr lang="en-US" dirty="0">
                <a:latin typeface="+mj-lt"/>
              </a:rPr>
              <a:t>NNT 3-21 with chosen option congruent with patient values in 30% of control group</a:t>
            </a:r>
          </a:p>
          <a:p>
            <a:pPr lvl="1"/>
            <a:endParaRPr lang="en-US" sz="1350" dirty="0">
              <a:solidFill>
                <a:srgbClr val="333333"/>
              </a:solidFill>
              <a:latin typeface="+mj-lt"/>
            </a:endParaRPr>
          </a:p>
          <a:p>
            <a:pPr lvl="1"/>
            <a:endParaRPr lang="en-US" sz="1350" dirty="0" smtClean="0">
              <a:solidFill>
                <a:srgbClr val="333333"/>
              </a:solidFill>
              <a:latin typeface="+mj-lt"/>
            </a:endParaRPr>
          </a:p>
          <a:p>
            <a:pPr lvl="1"/>
            <a:endParaRPr lang="en-US" sz="1350" dirty="0" smtClean="0">
              <a:solidFill>
                <a:srgbClr val="333333"/>
              </a:solidFill>
              <a:latin typeface="+mj-lt"/>
            </a:endParaRPr>
          </a:p>
          <a:p>
            <a:pPr lvl="1"/>
            <a:r>
              <a:rPr lang="en-US" sz="1350" dirty="0">
                <a:solidFill>
                  <a:srgbClr val="333333"/>
                </a:solidFill>
                <a:latin typeface="+mj-lt"/>
              </a:rPr>
              <a:t>	</a:t>
            </a:r>
            <a:r>
              <a:rPr lang="en-US" sz="1350" dirty="0" smtClean="0">
                <a:solidFill>
                  <a:srgbClr val="333333"/>
                </a:solidFill>
                <a:latin typeface="+mj-lt"/>
              </a:rPr>
              <a:t>		 </a:t>
            </a:r>
            <a:r>
              <a:rPr lang="en-US" sz="1350" dirty="0">
                <a:solidFill>
                  <a:srgbClr val="333333"/>
                </a:solidFill>
                <a:latin typeface="+mj-lt"/>
              </a:rPr>
              <a:t>Reference - </a:t>
            </a:r>
            <a:r>
              <a:rPr lang="en-US" sz="1350" dirty="0">
                <a:solidFill>
                  <a:srgbClr val="005BC6"/>
                </a:solidFill>
                <a:latin typeface="+mj-lt"/>
                <a:hlinkClick r:id="rId2"/>
              </a:rPr>
              <a:t>Cochrane Database Syst Rev 2015Apr;(4):CD001431</a:t>
            </a:r>
            <a:endParaRPr lang="en-US" sz="1350" dirty="0">
              <a:solidFill>
                <a:srgbClr val="333333"/>
              </a:solidFill>
              <a:latin typeface="+mj-lt"/>
            </a:endParaRPr>
          </a:p>
          <a:p>
            <a:r>
              <a:rPr lang="en-US" sz="1050" dirty="0">
                <a:solidFill>
                  <a:srgbClr val="030303"/>
                </a:solidFill>
                <a:latin typeface="+mj-lt"/>
              </a:rPr>
              <a:t>.</a:t>
            </a:r>
          </a:p>
        </p:txBody>
      </p:sp>
      <p:sp>
        <p:nvSpPr>
          <p:cNvPr id="3" name="Title 1"/>
          <p:cNvSpPr txBox="1">
            <a:spLocks/>
          </p:cNvSpPr>
          <p:nvPr/>
        </p:nvSpPr>
        <p:spPr>
          <a:xfrm>
            <a:off x="342900" y="490534"/>
            <a:ext cx="7886700" cy="9941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i="1" dirty="0"/>
              <a:t>What specific </a:t>
            </a:r>
            <a:r>
              <a:rPr lang="en-US" sz="3300" b="1" i="1" dirty="0" smtClean="0"/>
              <a:t>PDA components </a:t>
            </a:r>
            <a:r>
              <a:rPr lang="en-US" sz="3300" b="1" i="1" dirty="0"/>
              <a:t>are helpful?</a:t>
            </a:r>
          </a:p>
        </p:txBody>
      </p:sp>
    </p:spTree>
    <p:extLst>
      <p:ext uri="{BB962C8B-B14F-4D97-AF65-F5344CB8AC3E}">
        <p14:creationId xmlns:p14="http://schemas.microsoft.com/office/powerpoint/2010/main" val="309745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288" y="589362"/>
            <a:ext cx="8263788" cy="994172"/>
          </a:xfrm>
        </p:spPr>
        <p:txBody>
          <a:bodyPr>
            <a:normAutofit/>
          </a:bodyPr>
          <a:lstStyle/>
          <a:p>
            <a:r>
              <a:rPr lang="en-US" sz="2700" b="1" dirty="0"/>
              <a:t> </a:t>
            </a:r>
            <a:r>
              <a:rPr lang="en-US" sz="3000" b="1" dirty="0"/>
              <a:t>International Patient Decision Aids Standards (IPDAS) </a:t>
            </a:r>
          </a:p>
        </p:txBody>
      </p:sp>
      <p:sp>
        <p:nvSpPr>
          <p:cNvPr id="4" name="Text Placeholder 3"/>
          <p:cNvSpPr>
            <a:spLocks noGrp="1"/>
          </p:cNvSpPr>
          <p:nvPr>
            <p:ph type="body" idx="1"/>
          </p:nvPr>
        </p:nvSpPr>
        <p:spPr>
          <a:xfrm>
            <a:off x="629842" y="1850828"/>
            <a:ext cx="3868340" cy="617934"/>
          </a:xfrm>
        </p:spPr>
        <p:txBody>
          <a:bodyPr/>
          <a:lstStyle/>
          <a:p>
            <a:r>
              <a:rPr lang="en-US" dirty="0" smtClean="0"/>
              <a:t>Requirements	</a:t>
            </a:r>
            <a:endParaRPr lang="en-US" dirty="0"/>
          </a:p>
        </p:txBody>
      </p:sp>
      <p:sp>
        <p:nvSpPr>
          <p:cNvPr id="3" name="Content Placeholder 2"/>
          <p:cNvSpPr>
            <a:spLocks noGrp="1"/>
          </p:cNvSpPr>
          <p:nvPr>
            <p:ph sz="half" idx="2"/>
          </p:nvPr>
        </p:nvSpPr>
        <p:spPr>
          <a:xfrm>
            <a:off x="629842" y="2736056"/>
            <a:ext cx="3637359" cy="2763441"/>
          </a:xfrm>
        </p:spPr>
        <p:txBody>
          <a:bodyPr>
            <a:normAutofit/>
          </a:bodyPr>
          <a:lstStyle/>
          <a:p>
            <a:r>
              <a:rPr lang="en-US" sz="1800" dirty="0">
                <a:latin typeface="+mj-lt"/>
              </a:rPr>
              <a:t>Make explicit the decision</a:t>
            </a:r>
          </a:p>
          <a:p>
            <a:r>
              <a:rPr lang="en-US" sz="1800" dirty="0">
                <a:latin typeface="+mj-lt"/>
              </a:rPr>
              <a:t>Provide information on the disease/condition, options, benefits, harms, scientific uncertainties</a:t>
            </a:r>
          </a:p>
          <a:p>
            <a:r>
              <a:rPr lang="en-US" sz="1800" dirty="0">
                <a:latin typeface="+mj-lt"/>
              </a:rPr>
              <a:t>Clarify values by describing outcomes and/or asking the patient to rate the importance of benefits and harms</a:t>
            </a:r>
          </a:p>
          <a:p>
            <a:endParaRPr lang="en-US" dirty="0"/>
          </a:p>
        </p:txBody>
      </p:sp>
      <p:sp>
        <p:nvSpPr>
          <p:cNvPr id="5" name="Text Placeholder 4"/>
          <p:cNvSpPr>
            <a:spLocks noGrp="1"/>
          </p:cNvSpPr>
          <p:nvPr>
            <p:ph type="body" sz="quarter" idx="3"/>
          </p:nvPr>
        </p:nvSpPr>
        <p:spPr>
          <a:xfrm>
            <a:off x="4629150" y="1874300"/>
            <a:ext cx="3887391" cy="617934"/>
          </a:xfrm>
        </p:spPr>
        <p:txBody>
          <a:bodyPr/>
          <a:lstStyle/>
          <a:p>
            <a:r>
              <a:rPr lang="en-US" dirty="0" smtClean="0"/>
              <a:t>Recommended Options</a:t>
            </a:r>
            <a:endParaRPr lang="en-US" dirty="0"/>
          </a:p>
        </p:txBody>
      </p:sp>
      <p:sp>
        <p:nvSpPr>
          <p:cNvPr id="6" name="Content Placeholder 5"/>
          <p:cNvSpPr>
            <a:spLocks noGrp="1"/>
          </p:cNvSpPr>
          <p:nvPr>
            <p:ph sz="quarter" idx="4"/>
          </p:nvPr>
        </p:nvSpPr>
        <p:spPr/>
        <p:txBody>
          <a:bodyPr>
            <a:normAutofit/>
          </a:bodyPr>
          <a:lstStyle/>
          <a:p>
            <a:r>
              <a:rPr lang="en-US" sz="1800" dirty="0">
                <a:latin typeface="+mj-lt"/>
              </a:rPr>
              <a:t>Present probabilities of outcomes tailored to the patient's health risk factors</a:t>
            </a:r>
          </a:p>
          <a:p>
            <a:r>
              <a:rPr lang="en-US" sz="1800" dirty="0">
                <a:latin typeface="+mj-lt"/>
              </a:rPr>
              <a:t>Provide patient stories</a:t>
            </a:r>
          </a:p>
          <a:p>
            <a:r>
              <a:rPr lang="en-US" sz="1800" dirty="0">
                <a:latin typeface="+mj-lt"/>
              </a:rPr>
              <a:t>Provide guidance in the steps of decision making and communicating with others </a:t>
            </a:r>
          </a:p>
          <a:p>
            <a:r>
              <a:rPr lang="en-US" sz="1800" dirty="0">
                <a:latin typeface="+mj-lt"/>
              </a:rPr>
              <a:t>Summarize findings to share with the health professionals</a:t>
            </a:r>
          </a:p>
        </p:txBody>
      </p:sp>
    </p:spTree>
    <p:extLst>
      <p:ext uri="{BB962C8B-B14F-4D97-AF65-F5344CB8AC3E}">
        <p14:creationId xmlns:p14="http://schemas.microsoft.com/office/powerpoint/2010/main" val="35038666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Helpful resources for decision aids</a:t>
            </a:r>
            <a:endParaRPr lang="en-US" dirty="0"/>
          </a:p>
        </p:txBody>
      </p:sp>
      <p:sp>
        <p:nvSpPr>
          <p:cNvPr id="4" name="Content Placeholder 3"/>
          <p:cNvSpPr>
            <a:spLocks noGrp="1"/>
          </p:cNvSpPr>
          <p:nvPr>
            <p:ph sz="half" idx="2"/>
          </p:nvPr>
        </p:nvSpPr>
        <p:spPr/>
        <p:txBody>
          <a:bodyPr>
            <a:noAutofit/>
          </a:bodyPr>
          <a:lstStyle/>
          <a:p>
            <a:pPr marL="0" indent="0">
              <a:buNone/>
            </a:pPr>
            <a:r>
              <a:rPr lang="en-US" sz="1800" b="1" dirty="0" smtClean="0"/>
              <a:t>The Ottawa Hospital</a:t>
            </a:r>
            <a:endParaRPr lang="en-US" sz="1800" b="1" dirty="0"/>
          </a:p>
          <a:p>
            <a:pPr marL="0" indent="0">
              <a:buNone/>
            </a:pPr>
            <a:r>
              <a:rPr lang="en-US" sz="1800" dirty="0">
                <a:hlinkClick r:id="rId3"/>
              </a:rPr>
              <a:t>Ottawa Personal Decision Guide</a:t>
            </a:r>
            <a:endParaRPr lang="en-US" sz="1800" dirty="0"/>
          </a:p>
          <a:p>
            <a:pPr marL="0" indent="0">
              <a:buNone/>
            </a:pPr>
            <a:r>
              <a:rPr lang="en-US" sz="1800" dirty="0">
                <a:hlinkClick r:id="rId4"/>
              </a:rPr>
              <a:t>A to Z Inventory of Decision Aids</a:t>
            </a:r>
            <a:endParaRPr lang="en-US" sz="1800" dirty="0"/>
          </a:p>
          <a:p>
            <a:pPr marL="0" indent="0">
              <a:buNone/>
            </a:pPr>
            <a:endParaRPr lang="en-US" sz="1800" dirty="0"/>
          </a:p>
          <a:p>
            <a:pPr marL="0" indent="0">
              <a:buNone/>
            </a:pPr>
            <a:r>
              <a:rPr lang="en-US" sz="1800" b="1" dirty="0"/>
              <a:t>The Mayo Clinic</a:t>
            </a:r>
          </a:p>
          <a:p>
            <a:pPr marL="0" indent="0">
              <a:buNone/>
            </a:pPr>
            <a:r>
              <a:rPr lang="en-US" sz="1800" dirty="0"/>
              <a:t> </a:t>
            </a:r>
            <a:r>
              <a:rPr lang="en-US" sz="1800" dirty="0">
                <a:hlinkClick r:id="rId5"/>
              </a:rPr>
              <a:t>Statin Choice Calculator</a:t>
            </a:r>
            <a:endParaRPr lang="en-US" sz="1800" dirty="0"/>
          </a:p>
          <a:p>
            <a:pPr marL="0" indent="0">
              <a:buNone/>
            </a:pPr>
            <a:r>
              <a:rPr lang="en-US" sz="1800" dirty="0"/>
              <a:t> </a:t>
            </a:r>
            <a:r>
              <a:rPr lang="en-US" sz="1800" dirty="0">
                <a:hlinkClick r:id="rId5"/>
              </a:rPr>
              <a:t>Osteoporosis Calculator</a:t>
            </a:r>
            <a:endParaRPr lang="en-US" sz="1800" dirty="0"/>
          </a:p>
          <a:p>
            <a:pPr marL="0" indent="0">
              <a:buNone/>
            </a:pPr>
            <a:endParaRPr lang="en-US" sz="1800" dirty="0"/>
          </a:p>
        </p:txBody>
      </p:sp>
      <p:sp>
        <p:nvSpPr>
          <p:cNvPr id="7" name="Content Placeholder 6"/>
          <p:cNvSpPr>
            <a:spLocks noGrp="1"/>
          </p:cNvSpPr>
          <p:nvPr>
            <p:ph sz="quarter" idx="4"/>
          </p:nvPr>
        </p:nvSpPr>
        <p:spPr/>
        <p:txBody>
          <a:bodyPr/>
          <a:lstStyle/>
          <a:p>
            <a:pPr marL="0" indent="0">
              <a:buNone/>
            </a:pPr>
            <a:r>
              <a:rPr lang="en-US" sz="1800" b="1" dirty="0"/>
              <a:t>Dartmouth </a:t>
            </a:r>
            <a:r>
              <a:rPr lang="en-US" sz="1800" b="1" dirty="0" smtClean="0"/>
              <a:t>University</a:t>
            </a:r>
            <a:endParaRPr lang="en-US" sz="1800" b="1" dirty="0"/>
          </a:p>
          <a:p>
            <a:pPr marL="0" indent="0">
              <a:buNone/>
            </a:pPr>
            <a:r>
              <a:rPr lang="en-US" sz="1800" dirty="0"/>
              <a:t> </a:t>
            </a:r>
            <a:r>
              <a:rPr lang="en-US" sz="1800" dirty="0">
                <a:hlinkClick r:id="rId6"/>
              </a:rPr>
              <a:t>Options Grids </a:t>
            </a:r>
            <a:endParaRPr lang="en-US" sz="1800" dirty="0"/>
          </a:p>
          <a:p>
            <a:pPr marL="342900" lvl="1" indent="0">
              <a:buNone/>
            </a:pPr>
            <a:endParaRPr lang="en-US" sz="1800" dirty="0"/>
          </a:p>
          <a:p>
            <a:pPr marL="0" indent="0">
              <a:buNone/>
            </a:pPr>
            <a:endParaRPr lang="en-US" sz="1800" dirty="0" smtClean="0"/>
          </a:p>
          <a:p>
            <a:pPr marL="0" indent="0">
              <a:buNone/>
            </a:pPr>
            <a:r>
              <a:rPr lang="en-US" sz="1800" b="1" dirty="0" smtClean="0"/>
              <a:t>Advanced </a:t>
            </a:r>
            <a:r>
              <a:rPr lang="en-US" sz="1800" b="1" dirty="0"/>
              <a:t>Care Planning Decisions </a:t>
            </a:r>
          </a:p>
          <a:p>
            <a:pPr marL="0" indent="0">
              <a:buNone/>
            </a:pPr>
            <a:r>
              <a:rPr lang="en-US" sz="1800" dirty="0">
                <a:solidFill>
                  <a:schemeClr val="bg2">
                    <a:lumMod val="25000"/>
                  </a:schemeClr>
                </a:solidFill>
                <a:hlinkClick r:id="rId7"/>
              </a:rPr>
              <a:t>Videos</a:t>
            </a:r>
            <a:endParaRPr lang="en-US" sz="1800" dirty="0">
              <a:solidFill>
                <a:schemeClr val="bg2">
                  <a:lumMod val="25000"/>
                </a:schemeClr>
              </a:solidFill>
            </a:endParaRPr>
          </a:p>
          <a:p>
            <a:pPr marL="0" indent="0">
              <a:buNone/>
            </a:pPr>
            <a:r>
              <a:rPr lang="en-US" sz="1800" dirty="0">
                <a:hlinkClick r:id="rId7"/>
              </a:rPr>
              <a:t>Evidence</a:t>
            </a:r>
            <a:endParaRPr lang="en-US" sz="1800" dirty="0"/>
          </a:p>
          <a:p>
            <a:pPr marL="0" indent="0">
              <a:buNone/>
            </a:pPr>
            <a:endParaRPr lang="en-US" dirty="0"/>
          </a:p>
        </p:txBody>
      </p:sp>
    </p:spTree>
    <p:extLst>
      <p:ext uri="{BB962C8B-B14F-4D97-AF65-F5344CB8AC3E}">
        <p14:creationId xmlns:p14="http://schemas.microsoft.com/office/powerpoint/2010/main" val="32805702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665152"/>
          </a:xfrm>
        </p:spPr>
        <p:txBody>
          <a:bodyPr>
            <a:normAutofit/>
          </a:bodyPr>
          <a:lstStyle/>
          <a:p>
            <a:r>
              <a:rPr lang="en-US" b="1" dirty="0" smtClean="0"/>
              <a:t>The Ottawa Hospital</a:t>
            </a:r>
            <a:r>
              <a:rPr lang="en-US" b="1" dirty="0"/>
              <a:t/>
            </a:r>
            <a:br>
              <a:rPr lang="en-US" b="1" dirty="0"/>
            </a:br>
            <a:r>
              <a:rPr lang="en-US" sz="2200" b="1" dirty="0">
                <a:hlinkClick r:id="rId2"/>
              </a:rPr>
              <a:t>https://</a:t>
            </a:r>
            <a:r>
              <a:rPr lang="en-US" sz="2200" b="1" dirty="0" smtClean="0">
                <a:hlinkClick r:id="rId2"/>
              </a:rPr>
              <a:t>decisionaid.ohri.ca/decaids.html</a:t>
            </a:r>
            <a:r>
              <a:rPr lang="en-US" b="1" dirty="0" smtClean="0"/>
              <a:t/>
            </a:r>
            <a:br>
              <a:rPr lang="en-US" b="1" dirty="0" smtClean="0"/>
            </a:br>
            <a:endParaRPr lang="en-US" b="1" dirty="0"/>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150" y="2262752"/>
            <a:ext cx="8649850" cy="3920306"/>
          </a:xfrm>
          <a:prstGeom prst="rect">
            <a:avLst/>
          </a:prstGeom>
        </p:spPr>
      </p:pic>
    </p:spTree>
    <p:extLst>
      <p:ext uri="{BB962C8B-B14F-4D97-AF65-F5344CB8AC3E}">
        <p14:creationId xmlns:p14="http://schemas.microsoft.com/office/powerpoint/2010/main" val="10304254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665152"/>
          </a:xfrm>
        </p:spPr>
        <p:txBody>
          <a:bodyPr>
            <a:normAutofit/>
          </a:bodyPr>
          <a:lstStyle/>
          <a:p>
            <a:r>
              <a:rPr lang="en-US" b="1" dirty="0" smtClean="0"/>
              <a:t>The Ottawa Hospital</a:t>
            </a:r>
            <a:r>
              <a:rPr lang="en-US" b="1" dirty="0"/>
              <a:t/>
            </a:r>
            <a:br>
              <a:rPr lang="en-US" b="1" dirty="0"/>
            </a:br>
            <a:r>
              <a:rPr lang="en-US" sz="2200" b="1" dirty="0">
                <a:hlinkClick r:id="rId2"/>
              </a:rPr>
              <a:t>https://</a:t>
            </a:r>
            <a:r>
              <a:rPr lang="en-US" sz="2200" b="1" dirty="0" smtClean="0">
                <a:hlinkClick r:id="rId2"/>
              </a:rPr>
              <a:t>decisionaid.ohri.ca/decaids.html</a:t>
            </a:r>
            <a:r>
              <a:rPr lang="en-US" b="1" dirty="0" smtClean="0"/>
              <a:t/>
            </a:r>
            <a:br>
              <a:rPr lang="en-US" b="1" dirty="0" smtClean="0"/>
            </a:br>
            <a:endParaRPr lang="en-US" b="1" dirty="0"/>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186" y="2030278"/>
            <a:ext cx="7240010" cy="4239217"/>
          </a:xfrm>
          <a:prstGeom prst="rect">
            <a:avLst/>
          </a:prstGeom>
        </p:spPr>
      </p:pic>
    </p:spTree>
    <p:extLst>
      <p:ext uri="{BB962C8B-B14F-4D97-AF65-F5344CB8AC3E}">
        <p14:creationId xmlns:p14="http://schemas.microsoft.com/office/powerpoint/2010/main" val="1260147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21409" y="1496962"/>
            <a:ext cx="7346197" cy="5311240"/>
          </a:xfrm>
        </p:spPr>
      </p:pic>
      <p:sp>
        <p:nvSpPr>
          <p:cNvPr id="9" name="Title 1"/>
          <p:cNvSpPr txBox="1">
            <a:spLocks/>
          </p:cNvSpPr>
          <p:nvPr/>
        </p:nvSpPr>
        <p:spPr>
          <a:xfrm>
            <a:off x="629841" y="365126"/>
            <a:ext cx="7886700" cy="16651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t>The Ottawa Hospital</a:t>
            </a:r>
            <a:br>
              <a:rPr lang="en-US" b="1" dirty="0" smtClean="0"/>
            </a:br>
            <a:r>
              <a:rPr lang="en-US" sz="2200" b="1" dirty="0" smtClean="0">
                <a:hlinkClick r:id="rId4"/>
              </a:rPr>
              <a:t>https://decisionaid.ohri.ca/decaids.html</a:t>
            </a:r>
            <a:r>
              <a:rPr lang="en-US" b="1" dirty="0" smtClean="0"/>
              <a:t/>
            </a:r>
            <a:br>
              <a:rPr lang="en-US" b="1" dirty="0" smtClean="0"/>
            </a:br>
            <a:endParaRPr lang="en-US" b="1" dirty="0"/>
          </a:p>
        </p:txBody>
      </p:sp>
    </p:spTree>
    <p:extLst>
      <p:ext uri="{BB962C8B-B14F-4D97-AF65-F5344CB8AC3E}">
        <p14:creationId xmlns:p14="http://schemas.microsoft.com/office/powerpoint/2010/main" val="9825150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5" y="465137"/>
            <a:ext cx="7886700" cy="1325563"/>
          </a:xfrm>
        </p:spPr>
        <p:txBody>
          <a:bodyPr>
            <a:normAutofit fontScale="90000"/>
          </a:bodyPr>
          <a:lstStyle/>
          <a:p>
            <a:r>
              <a:rPr lang="en-US" b="1" dirty="0" smtClean="0"/>
              <a:t>The </a:t>
            </a:r>
            <a:r>
              <a:rPr lang="en-US" b="1" dirty="0"/>
              <a:t>Mayo Clinic</a:t>
            </a:r>
            <a:br>
              <a:rPr lang="en-US" b="1" dirty="0"/>
            </a:br>
            <a:r>
              <a:rPr lang="en-US" sz="2200" b="1" dirty="0">
                <a:solidFill>
                  <a:schemeClr val="accent1">
                    <a:lumMod val="75000"/>
                  </a:schemeClr>
                </a:solidFill>
              </a:rPr>
              <a:t>http://shareddecisions.mayoclinic.org</a:t>
            </a:r>
            <a:r>
              <a:rPr lang="en-US" sz="2200" b="1" dirty="0" smtClean="0">
                <a:solidFill>
                  <a:schemeClr val="accent1">
                    <a:lumMod val="75000"/>
                  </a:schemeClr>
                </a:solidFill>
              </a:rPr>
              <a:t>/</a:t>
            </a:r>
            <a:r>
              <a:rPr lang="en-US" b="1" dirty="0" smtClean="0"/>
              <a:t/>
            </a:r>
            <a:br>
              <a:rPr lang="en-US" b="1" dirty="0" smtClean="0"/>
            </a:br>
            <a:endParaRPr lang="en-US" b="1" dirty="0"/>
          </a:p>
        </p:txBody>
      </p:sp>
      <p:pic>
        <p:nvPicPr>
          <p:cNvPr id="7" name="Picture 2" descr="Image result for mayo statin cho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45" y="1998617"/>
            <a:ext cx="8930254" cy="354541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7889" y="1223921"/>
            <a:ext cx="2298171" cy="566779"/>
          </a:xfrm>
          <a:prstGeom prst="rect">
            <a:avLst/>
          </a:prstGeom>
        </p:spPr>
      </p:pic>
    </p:spTree>
    <p:extLst>
      <p:ext uri="{BB962C8B-B14F-4D97-AF65-F5344CB8AC3E}">
        <p14:creationId xmlns:p14="http://schemas.microsoft.com/office/powerpoint/2010/main" val="18034888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5" y="465137"/>
            <a:ext cx="7886700" cy="1325563"/>
          </a:xfrm>
        </p:spPr>
        <p:txBody>
          <a:bodyPr>
            <a:normAutofit fontScale="90000"/>
          </a:bodyPr>
          <a:lstStyle/>
          <a:p>
            <a:r>
              <a:rPr lang="en-US" b="1" dirty="0" smtClean="0"/>
              <a:t>The </a:t>
            </a:r>
            <a:r>
              <a:rPr lang="en-US" b="1" dirty="0"/>
              <a:t>Mayo Clinic</a:t>
            </a:r>
            <a:br>
              <a:rPr lang="en-US" b="1" dirty="0"/>
            </a:br>
            <a:r>
              <a:rPr lang="en-US" sz="2200" b="1" dirty="0">
                <a:solidFill>
                  <a:schemeClr val="accent1">
                    <a:lumMod val="75000"/>
                  </a:schemeClr>
                </a:solidFill>
              </a:rPr>
              <a:t>http://shareddecisions.mayoclinic.org</a:t>
            </a:r>
            <a:r>
              <a:rPr lang="en-US" sz="2200" b="1" dirty="0" smtClean="0">
                <a:solidFill>
                  <a:schemeClr val="accent1">
                    <a:lumMod val="75000"/>
                  </a:schemeClr>
                </a:solidFill>
              </a:rPr>
              <a:t>/</a:t>
            </a:r>
            <a:r>
              <a:rPr lang="en-US" b="1" dirty="0" smtClean="0"/>
              <a:t/>
            </a:r>
            <a:br>
              <a:rPr lang="en-US" b="1" dirty="0" smtClean="0"/>
            </a:br>
            <a:endParaRPr lang="en-US" b="1" dirty="0"/>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81" y="1554058"/>
            <a:ext cx="6886778" cy="5159401"/>
          </a:xfrm>
          <a:prstGeom prst="rect">
            <a:avLst/>
          </a:prstGeom>
        </p:spPr>
      </p:pic>
    </p:spTree>
    <p:extLst>
      <p:ext uri="{BB962C8B-B14F-4D97-AF65-F5344CB8AC3E}">
        <p14:creationId xmlns:p14="http://schemas.microsoft.com/office/powerpoint/2010/main" val="18026855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270" y="2362200"/>
            <a:ext cx="8790610" cy="3409405"/>
          </a:xfrm>
          <a:prstGeom prst="rect">
            <a:avLst/>
          </a:prstGeom>
        </p:spPr>
      </p:pic>
      <p:sp>
        <p:nvSpPr>
          <p:cNvPr id="8" name="Title 7"/>
          <p:cNvSpPr>
            <a:spLocks noGrp="1"/>
          </p:cNvSpPr>
          <p:nvPr>
            <p:ph type="title"/>
          </p:nvPr>
        </p:nvSpPr>
        <p:spPr>
          <a:xfrm>
            <a:off x="428625" y="1036637"/>
            <a:ext cx="7886700" cy="1325563"/>
          </a:xfrm>
        </p:spPr>
        <p:txBody>
          <a:bodyPr>
            <a:normAutofit fontScale="90000"/>
          </a:bodyPr>
          <a:lstStyle/>
          <a:p>
            <a:r>
              <a:rPr lang="en-US" dirty="0" smtClean="0"/>
              <a:t>Advanced Care Planning</a:t>
            </a:r>
            <a:r>
              <a:rPr lang="en-US" dirty="0"/>
              <a:t/>
            </a:r>
            <a:br>
              <a:rPr lang="en-US" dirty="0"/>
            </a:br>
            <a:r>
              <a:rPr lang="en-US" sz="3100" dirty="0">
                <a:hlinkClick r:id="rId4"/>
              </a:rPr>
              <a:t>http://www.acpdecisions.org</a:t>
            </a:r>
            <a:r>
              <a:rPr lang="en-US" sz="3100" dirty="0" smtClean="0">
                <a:hlinkClick r:id="rId4"/>
              </a:rPr>
              <a:t>/</a:t>
            </a:r>
            <a:r>
              <a:rPr lang="en-US" sz="3100" dirty="0" smtClean="0"/>
              <a:t> </a:t>
            </a:r>
            <a:r>
              <a:rPr lang="en-US" sz="2200" dirty="0" smtClean="0"/>
              <a:t/>
            </a:r>
            <a:br>
              <a:rPr lang="en-US" sz="2200" dirty="0" smtClean="0"/>
            </a:br>
            <a:r>
              <a:rPr lang="en-US" dirty="0" smtClean="0"/>
              <a:t/>
            </a:r>
            <a:br>
              <a:rPr lang="en-US" dirty="0" smtClean="0"/>
            </a:br>
            <a:endParaRPr lang="en-US" dirty="0"/>
          </a:p>
        </p:txBody>
      </p:sp>
    </p:spTree>
    <p:extLst>
      <p:ext uri="{BB962C8B-B14F-4D97-AF65-F5344CB8AC3E}">
        <p14:creationId xmlns:p14="http://schemas.microsoft.com/office/powerpoint/2010/main" val="21560179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What is Shared </a:t>
            </a:r>
            <a:r>
              <a:rPr lang="en-US" b="1" i="1" dirty="0"/>
              <a:t>Decision </a:t>
            </a:r>
            <a:r>
              <a:rPr lang="en-US" b="1" i="1" dirty="0" smtClean="0"/>
              <a:t>Making? </a:t>
            </a:r>
            <a:endParaRPr lang="en-US" b="1" i="1" dirty="0"/>
          </a:p>
        </p:txBody>
      </p:sp>
      <p:sp>
        <p:nvSpPr>
          <p:cNvPr id="3" name="Content Placeholder 2"/>
          <p:cNvSpPr>
            <a:spLocks noGrp="1"/>
          </p:cNvSpPr>
          <p:nvPr>
            <p:ph idx="1"/>
          </p:nvPr>
        </p:nvSpPr>
        <p:spPr>
          <a:xfrm>
            <a:off x="443753" y="2125266"/>
            <a:ext cx="8565775" cy="4033487"/>
          </a:xfrm>
        </p:spPr>
        <p:txBody>
          <a:bodyPr>
            <a:normAutofit/>
          </a:bodyPr>
          <a:lstStyle/>
          <a:p>
            <a:pPr marL="0" indent="0">
              <a:buNone/>
            </a:pPr>
            <a:r>
              <a:rPr lang="en-US" dirty="0" smtClean="0">
                <a:solidFill>
                  <a:srgbClr val="0D426D"/>
                </a:solidFill>
              </a:rPr>
              <a:t>Collaborative </a:t>
            </a:r>
            <a:r>
              <a:rPr lang="en-US" dirty="0">
                <a:solidFill>
                  <a:srgbClr val="0D426D"/>
                </a:solidFill>
              </a:rPr>
              <a:t>process that </a:t>
            </a:r>
            <a:r>
              <a:rPr lang="en-US" dirty="0" smtClean="0">
                <a:solidFill>
                  <a:srgbClr val="0D426D"/>
                </a:solidFill>
              </a:rPr>
              <a:t>facilitates patients </a:t>
            </a:r>
            <a:r>
              <a:rPr lang="en-US" dirty="0">
                <a:solidFill>
                  <a:srgbClr val="0D426D"/>
                </a:solidFill>
              </a:rPr>
              <a:t>and their providers </a:t>
            </a:r>
            <a:r>
              <a:rPr lang="en-US" dirty="0" smtClean="0">
                <a:solidFill>
                  <a:srgbClr val="0D426D"/>
                </a:solidFill>
              </a:rPr>
              <a:t>making </a:t>
            </a:r>
            <a:r>
              <a:rPr lang="en-US" dirty="0">
                <a:solidFill>
                  <a:srgbClr val="0D426D"/>
                </a:solidFill>
              </a:rPr>
              <a:t>health care decisions </a:t>
            </a:r>
            <a:r>
              <a:rPr lang="en-US" dirty="0" smtClean="0">
                <a:solidFill>
                  <a:srgbClr val="0D426D"/>
                </a:solidFill>
              </a:rPr>
              <a:t>together</a:t>
            </a:r>
          </a:p>
          <a:p>
            <a:endParaRPr lang="en-US" dirty="0" smtClean="0"/>
          </a:p>
          <a:p>
            <a:endParaRPr lang="en-US" dirty="0"/>
          </a:p>
          <a:p>
            <a:endParaRPr lang="en-US" dirty="0" smtClean="0"/>
          </a:p>
          <a:p>
            <a:endParaRPr lang="en-US" dirty="0" smtClean="0"/>
          </a:p>
          <a:p>
            <a:endParaRPr lang="en-US" sz="2600" dirty="0" smtClean="0"/>
          </a:p>
          <a:p>
            <a:pPr marL="0" indent="0">
              <a:buNone/>
            </a:pPr>
            <a:r>
              <a:rPr lang="en-US" sz="2400" dirty="0" smtClean="0"/>
              <a:t>Best </a:t>
            </a:r>
            <a:r>
              <a:rPr lang="en-US" sz="2400" dirty="0"/>
              <a:t>clinical evidence available  </a:t>
            </a:r>
            <a:r>
              <a:rPr lang="en-US" sz="2400" b="1" dirty="0">
                <a:solidFill>
                  <a:schemeClr val="accent5">
                    <a:lumMod val="75000"/>
                  </a:schemeClr>
                </a:solidFill>
              </a:rPr>
              <a:t>+</a:t>
            </a:r>
            <a:r>
              <a:rPr lang="en-US" sz="2400" dirty="0"/>
              <a:t>  patient values </a:t>
            </a:r>
            <a:r>
              <a:rPr lang="en-US" sz="2400" dirty="0" smtClean="0"/>
              <a:t>and </a:t>
            </a:r>
            <a:r>
              <a:rPr lang="en-US" sz="2400" dirty="0" smtClean="0"/>
              <a:t>preferences</a:t>
            </a:r>
            <a:endParaRPr lang="en-US" sz="2400" dirty="0"/>
          </a:p>
          <a:p>
            <a:endParaRPr lang="en-US" dirty="0"/>
          </a:p>
          <a:p>
            <a:pPr marL="0" indent="0">
              <a:buNone/>
            </a:pPr>
            <a:endParaRPr lang="en-US" dirty="0"/>
          </a:p>
          <a:p>
            <a:pPr marL="0" indent="0">
              <a:buNone/>
            </a:pPr>
            <a:endParaRPr lang="en-US" dirty="0"/>
          </a:p>
        </p:txBody>
      </p:sp>
      <p:pic>
        <p:nvPicPr>
          <p:cNvPr id="8" name="Picture 28" descr="Image result for sharing stick fig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9722" y="3308869"/>
            <a:ext cx="2221706" cy="1666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1556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Screen Clipping"/>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008619" y="2927575"/>
            <a:ext cx="7507922" cy="2664407"/>
          </a:xfrm>
        </p:spPr>
      </p:pic>
      <p:sp>
        <p:nvSpPr>
          <p:cNvPr id="9" name="Title 1"/>
          <p:cNvSpPr>
            <a:spLocks noGrp="1"/>
          </p:cNvSpPr>
          <p:nvPr>
            <p:ph type="title"/>
          </p:nvPr>
        </p:nvSpPr>
        <p:spPr/>
        <p:txBody>
          <a:bodyPr/>
          <a:lstStyle/>
          <a:p>
            <a:r>
              <a:rPr lang="en-US" b="1" dirty="0" smtClean="0"/>
              <a:t>Advanced Care Planning Decisions</a:t>
            </a:r>
            <a:endParaRPr lang="en-US" b="1" dirty="0"/>
          </a:p>
        </p:txBody>
      </p:sp>
    </p:spTree>
    <p:extLst>
      <p:ext uri="{BB962C8B-B14F-4D97-AF65-F5344CB8AC3E}">
        <p14:creationId xmlns:p14="http://schemas.microsoft.com/office/powerpoint/2010/main" val="27725538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static-content.springer.com/image/art%3A10.1007%2Fs11606-015-3200-2/MediaObjects/11606_2015_3200_Fig1_HTM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8350" y="1116749"/>
            <a:ext cx="4011680" cy="513200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825467" y="332187"/>
            <a:ext cx="8044703" cy="994172"/>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mtClean="0"/>
              <a:t>ACP videos studied in RCTs</a:t>
            </a:r>
            <a:endParaRPr lang="en-US" b="1" dirty="0"/>
          </a:p>
        </p:txBody>
      </p:sp>
      <p:sp>
        <p:nvSpPr>
          <p:cNvPr id="5" name="Rectangle 4"/>
          <p:cNvSpPr/>
          <p:nvPr/>
        </p:nvSpPr>
        <p:spPr>
          <a:xfrm>
            <a:off x="5200650" y="6248758"/>
            <a:ext cx="4572000" cy="523220"/>
          </a:xfrm>
          <a:prstGeom prst="rect">
            <a:avLst/>
          </a:prstGeom>
        </p:spPr>
        <p:txBody>
          <a:bodyPr>
            <a:spAutoFit/>
          </a:bodyPr>
          <a:lstStyle/>
          <a:p>
            <a:r>
              <a:rPr lang="en-US" sz="1400" u="sng" dirty="0">
                <a:solidFill>
                  <a:srgbClr val="8E2555"/>
                </a:solidFill>
                <a:latin typeface="Source Sans Pro"/>
                <a:hlinkClick r:id="rId3" tooltip="Journal of General Internal Medicine"/>
              </a:rPr>
              <a:t>Journal of General Internal Medicine</a:t>
            </a:r>
            <a:endParaRPr lang="en-US" sz="1400" dirty="0">
              <a:solidFill>
                <a:srgbClr val="333333"/>
              </a:solidFill>
              <a:latin typeface="Source Sans Pro"/>
            </a:endParaRPr>
          </a:p>
          <a:p>
            <a:r>
              <a:rPr lang="en-US" sz="1400" dirty="0">
                <a:solidFill>
                  <a:srgbClr val="333333"/>
                </a:solidFill>
                <a:latin typeface="Source Sans Pro"/>
              </a:rPr>
              <a:t>August 2015, Volume 30, </a:t>
            </a:r>
            <a:r>
              <a:rPr lang="en-US" sz="1400" u="sng" dirty="0">
                <a:solidFill>
                  <a:srgbClr val="8E2555"/>
                </a:solidFill>
                <a:latin typeface="Source Sans Pro"/>
                <a:hlinkClick r:id="rId4" tooltip="Issue 8"/>
              </a:rPr>
              <a:t>Issue 8</a:t>
            </a:r>
            <a:r>
              <a:rPr lang="en-US" sz="1400" dirty="0">
                <a:solidFill>
                  <a:srgbClr val="333333"/>
                </a:solidFill>
                <a:latin typeface="Source Sans Pro"/>
              </a:rPr>
              <a:t>, pp 1071–1080</a:t>
            </a:r>
            <a:endParaRPr lang="en-US" sz="1400" b="0" i="0" dirty="0">
              <a:solidFill>
                <a:srgbClr val="333333"/>
              </a:solidFill>
              <a:effectLst/>
              <a:latin typeface="Source Sans Pro"/>
            </a:endParaRPr>
          </a:p>
        </p:txBody>
      </p:sp>
    </p:spTree>
    <p:extLst>
      <p:ext uri="{BB962C8B-B14F-4D97-AF65-F5344CB8AC3E}">
        <p14:creationId xmlns:p14="http://schemas.microsoft.com/office/powerpoint/2010/main" val="42095037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7363" y="1162051"/>
            <a:ext cx="6726423" cy="4591050"/>
          </a:xfrm>
          <a:prstGeom prst="rect">
            <a:avLst/>
          </a:prstGeom>
        </p:spPr>
      </p:pic>
    </p:spTree>
    <p:extLst>
      <p:ext uri="{BB962C8B-B14F-4D97-AF65-F5344CB8AC3E}">
        <p14:creationId xmlns:p14="http://schemas.microsoft.com/office/powerpoint/2010/main" val="35495463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4916" y="1071320"/>
            <a:ext cx="6791318" cy="4548429"/>
          </a:xfrm>
          <a:prstGeom prst="rect">
            <a:avLst/>
          </a:prstGeom>
        </p:spPr>
      </p:pic>
    </p:spTree>
    <p:extLst>
      <p:ext uri="{BB962C8B-B14F-4D97-AF65-F5344CB8AC3E}">
        <p14:creationId xmlns:p14="http://schemas.microsoft.com/office/powerpoint/2010/main" val="7409323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Knowledge</a:t>
            </a:r>
            <a:endParaRPr lang="en-US" b="1" i="1"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5629" y="2262721"/>
            <a:ext cx="4065721" cy="3566580"/>
          </a:xfr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8064" y="2924838"/>
            <a:ext cx="3874856" cy="1342361"/>
          </a:xfrm>
          <a:prstGeom prst="rect">
            <a:avLst/>
          </a:prstGeom>
        </p:spPr>
      </p:pic>
    </p:spTree>
    <p:extLst>
      <p:ext uri="{BB962C8B-B14F-4D97-AF65-F5344CB8AC3E}">
        <p14:creationId xmlns:p14="http://schemas.microsoft.com/office/powerpoint/2010/main" val="39051071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224" y="1030242"/>
            <a:ext cx="8044703" cy="994172"/>
          </a:xfrm>
        </p:spPr>
        <p:txBody>
          <a:bodyPr>
            <a:normAutofit fontScale="90000"/>
          </a:bodyPr>
          <a:lstStyle/>
          <a:p>
            <a:r>
              <a:rPr lang="en-US" b="1" i="1" dirty="0" smtClean="0"/>
              <a:t>Do you have any experience with SDM or PDAs?</a:t>
            </a:r>
            <a:endParaRPr lang="en-US" dirty="0"/>
          </a:p>
        </p:txBody>
      </p:sp>
      <p:sp>
        <p:nvSpPr>
          <p:cNvPr id="3" name="Content Placeholder 2"/>
          <p:cNvSpPr>
            <a:spLocks noGrp="1"/>
          </p:cNvSpPr>
          <p:nvPr>
            <p:ph idx="1"/>
          </p:nvPr>
        </p:nvSpPr>
        <p:spPr>
          <a:xfrm>
            <a:off x="657224" y="2956672"/>
            <a:ext cx="7886700" cy="3263504"/>
          </a:xfrm>
        </p:spPr>
        <p:txBody>
          <a:bodyPr>
            <a:normAutofit/>
          </a:bodyPr>
          <a:lstStyle/>
          <a:p>
            <a:pPr marL="0" indent="0" algn="ctr">
              <a:buNone/>
            </a:pPr>
            <a:r>
              <a:rPr lang="en-US" sz="3000" i="1" dirty="0"/>
              <a:t>Successes?</a:t>
            </a:r>
          </a:p>
          <a:p>
            <a:pPr marL="0" indent="0" algn="ctr">
              <a:buNone/>
            </a:pPr>
            <a:endParaRPr lang="en-US" sz="3000" i="1" dirty="0"/>
          </a:p>
          <a:p>
            <a:pPr marL="0" indent="0" algn="ctr">
              <a:buNone/>
            </a:pPr>
            <a:r>
              <a:rPr lang="en-US" sz="3000" i="1" dirty="0"/>
              <a:t>Challenges</a:t>
            </a:r>
            <a:r>
              <a:rPr lang="en-US" sz="3000" i="1" dirty="0" smtClean="0"/>
              <a:t>?</a:t>
            </a:r>
          </a:p>
          <a:p>
            <a:pPr marL="0" indent="0" algn="ctr">
              <a:buNone/>
            </a:pPr>
            <a:endParaRPr lang="en-US" sz="3000" i="1" dirty="0"/>
          </a:p>
          <a:p>
            <a:pPr marL="0" indent="0" algn="ctr">
              <a:buNone/>
            </a:pPr>
            <a:r>
              <a:rPr lang="en-US" sz="3000" i="1" dirty="0" smtClean="0"/>
              <a:t>Unknowns?</a:t>
            </a:r>
            <a:endParaRPr lang="en-US" sz="3000" i="1" dirty="0"/>
          </a:p>
        </p:txBody>
      </p:sp>
    </p:spTree>
    <p:extLst>
      <p:ext uri="{BB962C8B-B14F-4D97-AF65-F5344CB8AC3E}">
        <p14:creationId xmlns:p14="http://schemas.microsoft.com/office/powerpoint/2010/main" val="3886169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 </a:t>
            </a:r>
            <a:endParaRPr lang="en-US" b="1" dirty="0"/>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spTree>
    <p:extLst>
      <p:ext uri="{BB962C8B-B14F-4D97-AF65-F5344CB8AC3E}">
        <p14:creationId xmlns:p14="http://schemas.microsoft.com/office/powerpoint/2010/main" val="14750588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85992"/>
            <a:ext cx="7886700" cy="1325563"/>
          </a:xfrm>
        </p:spPr>
        <p:txBody>
          <a:bodyPr/>
          <a:lstStyle/>
          <a:p>
            <a:r>
              <a:rPr lang="en-US" b="1" i="1" dirty="0" smtClean="0"/>
              <a:t>DynaMed </a:t>
            </a:r>
            <a:r>
              <a:rPr lang="en-US" b="1" i="1" dirty="0" err="1" smtClean="0"/>
              <a:t>Plus’</a:t>
            </a:r>
            <a:r>
              <a:rPr lang="en-US" b="1" i="1" dirty="0" smtClean="0"/>
              <a:t> story in PDA development</a:t>
            </a:r>
            <a:endParaRPr lang="en-US" b="1" i="1" dirty="0"/>
          </a:p>
        </p:txBody>
      </p:sp>
      <p:sp>
        <p:nvSpPr>
          <p:cNvPr id="5" name="Content Placeholder 2"/>
          <p:cNvSpPr>
            <a:spLocks noGrp="1"/>
          </p:cNvSpPr>
          <p:nvPr>
            <p:ph idx="1"/>
          </p:nvPr>
        </p:nvSpPr>
        <p:spPr>
          <a:xfrm>
            <a:off x="403412" y="2125266"/>
            <a:ext cx="8485094" cy="3403997"/>
          </a:xfrm>
        </p:spPr>
        <p:txBody>
          <a:bodyPr>
            <a:normAutofit/>
          </a:bodyPr>
          <a:lstStyle/>
          <a:p>
            <a:endParaRPr lang="en-US" dirty="0" smtClean="0"/>
          </a:p>
          <a:p>
            <a:endParaRPr lang="en-US" dirty="0"/>
          </a:p>
          <a:p>
            <a:pPr marL="0" indent="0">
              <a:buNone/>
            </a:pPr>
            <a:endParaRPr lang="en-US" dirty="0" smtClean="0"/>
          </a:p>
          <a:p>
            <a:endParaRPr lang="en-US" dirty="0" smtClean="0"/>
          </a:p>
          <a:p>
            <a:endParaRPr lang="en-US" dirty="0" smtClean="0"/>
          </a:p>
          <a:p>
            <a:pPr marL="0" indent="0">
              <a:buNone/>
            </a:pPr>
            <a:r>
              <a:rPr lang="en-US" sz="2000" dirty="0"/>
              <a:t>   </a:t>
            </a:r>
            <a:r>
              <a:rPr lang="en-US" sz="2000" dirty="0" smtClean="0"/>
              <a:t>  </a:t>
            </a:r>
            <a:r>
              <a:rPr lang="en-US" sz="2400" dirty="0" smtClean="0"/>
              <a:t>Best </a:t>
            </a:r>
            <a:r>
              <a:rPr lang="en-US" sz="2400" dirty="0"/>
              <a:t>clinical evidence available  </a:t>
            </a:r>
            <a:r>
              <a:rPr lang="en-US" sz="2400" b="1" dirty="0">
                <a:solidFill>
                  <a:schemeClr val="accent5">
                    <a:lumMod val="75000"/>
                  </a:schemeClr>
                </a:solidFill>
              </a:rPr>
              <a:t>+</a:t>
            </a:r>
            <a:r>
              <a:rPr lang="en-US" sz="2400" dirty="0"/>
              <a:t>  patient values and </a:t>
            </a:r>
            <a:r>
              <a:rPr lang="en-US" sz="2400" dirty="0" smtClean="0"/>
              <a:t>preferences</a:t>
            </a:r>
            <a:endParaRPr lang="en-US" sz="2400" dirty="0"/>
          </a:p>
          <a:p>
            <a:endParaRPr lang="en-US" dirty="0"/>
          </a:p>
          <a:p>
            <a:pPr marL="0" indent="0">
              <a:buNone/>
            </a:pPr>
            <a:endParaRPr lang="en-US" dirty="0"/>
          </a:p>
          <a:p>
            <a:pPr marL="0" indent="0">
              <a:buNone/>
            </a:pPr>
            <a:endParaRPr lang="en-US" dirty="0"/>
          </a:p>
        </p:txBody>
      </p:sp>
      <p:pic>
        <p:nvPicPr>
          <p:cNvPr id="6" name="Picture 28" descr="Image result for sharing stick fig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1147" y="2887269"/>
            <a:ext cx="2221706" cy="1666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6633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idx="4294967295"/>
          </p:nvPr>
        </p:nvSpPr>
        <p:spPr>
          <a:xfrm>
            <a:off x="228600" y="228600"/>
            <a:ext cx="8229600" cy="1143000"/>
          </a:xfrm>
        </p:spPr>
        <p:txBody>
          <a:bodyPr>
            <a:normAutofit/>
          </a:bodyPr>
          <a:lstStyle/>
          <a:p>
            <a:r>
              <a:rPr lang="en-US" dirty="0" smtClean="0">
                <a:latin typeface="Calibri Light" panose="020F0302020204030204" pitchFamily="34" charset="0"/>
              </a:rPr>
              <a:t>What is </a:t>
            </a:r>
            <a:r>
              <a:rPr lang="en-US" i="1" dirty="0" smtClean="0">
                <a:latin typeface="Calibri Light" panose="020F0302020204030204" pitchFamily="34" charset="0"/>
              </a:rPr>
              <a:t>DynaMed Plus</a:t>
            </a:r>
            <a:r>
              <a:rPr lang="en-US" dirty="0" smtClean="0">
                <a:latin typeface="Calibri Light" panose="020F0302020204030204" pitchFamily="34" charset="0"/>
              </a:rPr>
              <a:t>?</a:t>
            </a:r>
            <a:endParaRPr lang="en-US" dirty="0">
              <a:latin typeface="Calibri Light" panose="020F0302020204030204" pitchFamily="34" charset="0"/>
            </a:endParaRPr>
          </a:p>
        </p:txBody>
      </p:sp>
      <p:sp>
        <p:nvSpPr>
          <p:cNvPr id="7" name="Content Placeholder 2"/>
          <p:cNvSpPr txBox="1">
            <a:spLocks/>
          </p:cNvSpPr>
          <p:nvPr/>
        </p:nvSpPr>
        <p:spPr>
          <a:xfrm>
            <a:off x="266700" y="2514600"/>
            <a:ext cx="8622303" cy="4525963"/>
          </a:xfrm>
          <a:prstGeom prst="rect">
            <a:avLst/>
          </a:prstGeom>
        </p:spPr>
        <p:txBody>
          <a:bodyPr vert="horz" lIns="91440" tIns="45720" rIns="91440" bIns="45720" rtlCol="0">
            <a:noAutofit/>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a:buNone/>
            </a:pPr>
            <a:r>
              <a:rPr lang="en-US" sz="2800" b="1" i="1" dirty="0" smtClean="0">
                <a:latin typeface="Calibri Light" panose="020F0302020204030204" pitchFamily="34" charset="0"/>
              </a:rPr>
              <a:t>DynaMed Plus</a:t>
            </a:r>
            <a:r>
              <a:rPr lang="en-US" sz="2800" i="1" dirty="0" smtClean="0">
                <a:latin typeface="Calibri Light" panose="020F0302020204030204" pitchFamily="34" charset="0"/>
              </a:rPr>
              <a:t> </a:t>
            </a:r>
            <a:r>
              <a:rPr lang="en-US" sz="2800" dirty="0" smtClean="0">
                <a:latin typeface="Calibri Light" panose="020F0302020204030204" pitchFamily="34" charset="0"/>
              </a:rPr>
              <a:t>is a evidence-based medicine point-of-care tool designed to provide the busy physician with the information they need with a focus on rapid </a:t>
            </a:r>
            <a:r>
              <a:rPr lang="en-US" sz="2800" i="1" dirty="0" smtClean="0">
                <a:latin typeface="Calibri Light" panose="020F0302020204030204" pitchFamily="34" charset="0"/>
              </a:rPr>
              <a:t>time-to-answer</a:t>
            </a:r>
            <a:r>
              <a:rPr lang="en-US" sz="3200" dirty="0" smtClean="0"/>
              <a:t/>
            </a:r>
            <a:br>
              <a:rPr lang="en-US" sz="3200" dirty="0" smtClean="0"/>
            </a:br>
            <a:endParaRPr lang="en-US" sz="3200" dirty="0" smtClean="0"/>
          </a:p>
        </p:txBody>
      </p:sp>
    </p:spTree>
    <p:extLst>
      <p:ext uri="{BB962C8B-B14F-4D97-AF65-F5344CB8AC3E}">
        <p14:creationId xmlns:p14="http://schemas.microsoft.com/office/powerpoint/2010/main" val="1259618040"/>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The DynaMed Plus Mission</a:t>
            </a:r>
            <a:endParaRPr lang="en-US" b="1" i="1" dirty="0"/>
          </a:p>
        </p:txBody>
      </p:sp>
      <p:sp>
        <p:nvSpPr>
          <p:cNvPr id="4" name="Content Placeholder 2"/>
          <p:cNvSpPr txBox="1">
            <a:spLocks/>
          </p:cNvSpPr>
          <p:nvPr/>
        </p:nvSpPr>
        <p:spPr>
          <a:xfrm>
            <a:off x="430306" y="2047875"/>
            <a:ext cx="8377518" cy="3909171"/>
          </a:xfrm>
          <a:prstGeom prst="rect">
            <a:avLst/>
          </a:prstGeom>
        </p:spPr>
        <p:txBody>
          <a:bodyPr vert="horz" lIns="68580" tIns="34290" rIns="68580" bIns="3429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100" dirty="0"/>
          </a:p>
          <a:p>
            <a:pPr marL="0" indent="0">
              <a:buNone/>
            </a:pPr>
            <a:endParaRPr lang="en-US" sz="5100" i="1" dirty="0">
              <a:solidFill>
                <a:schemeClr val="accent5">
                  <a:lumMod val="75000"/>
                </a:schemeClr>
              </a:solidFill>
            </a:endParaRPr>
          </a:p>
          <a:p>
            <a:pPr marL="0" indent="0">
              <a:buNone/>
            </a:pPr>
            <a:endParaRPr lang="en-US" sz="5100" i="1" dirty="0">
              <a:solidFill>
                <a:schemeClr val="accent5">
                  <a:lumMod val="75000"/>
                </a:schemeClr>
              </a:solidFill>
            </a:endParaRPr>
          </a:p>
          <a:p>
            <a:pPr marL="0" indent="0">
              <a:buNone/>
            </a:pPr>
            <a:r>
              <a:rPr lang="en-US" sz="5100" i="1" dirty="0">
                <a:solidFill>
                  <a:schemeClr val="accent5">
                    <a:lumMod val="75000"/>
                  </a:schemeClr>
                </a:solidFill>
              </a:rPr>
              <a:t>To provide the most useful information to healthcare professionals </a:t>
            </a:r>
          </a:p>
          <a:p>
            <a:pPr marL="0" indent="0">
              <a:buNone/>
            </a:pPr>
            <a:r>
              <a:rPr lang="en-US" sz="5100" i="1" dirty="0">
                <a:solidFill>
                  <a:schemeClr val="accent5">
                    <a:lumMod val="75000"/>
                  </a:schemeClr>
                </a:solidFill>
              </a:rPr>
              <a:t>at the point-of-care</a:t>
            </a:r>
          </a:p>
          <a:p>
            <a:pPr marL="0" indent="0">
              <a:buNone/>
            </a:pPr>
            <a:endParaRPr lang="en-US" sz="3100" dirty="0"/>
          </a:p>
          <a:p>
            <a:pPr marL="0" indent="0">
              <a:buNone/>
            </a:pPr>
            <a:endParaRPr lang="en-US" sz="3100" i="1" dirty="0"/>
          </a:p>
          <a:p>
            <a:pPr marL="0" indent="0">
              <a:buNone/>
            </a:pPr>
            <a:endParaRPr lang="en-US" sz="3100" i="1" dirty="0"/>
          </a:p>
          <a:p>
            <a:pPr marL="0" indent="0">
              <a:buNone/>
            </a:pPr>
            <a:endParaRPr lang="en-US" sz="4200" i="1" dirty="0"/>
          </a:p>
          <a:p>
            <a:pPr marL="0" indent="0" algn="r">
              <a:buNone/>
            </a:pPr>
            <a:r>
              <a:rPr lang="en-US" sz="4200" i="1" dirty="0"/>
              <a:t>Brian Alper, MD</a:t>
            </a:r>
          </a:p>
          <a:p>
            <a:pPr marL="0" indent="0" algn="r">
              <a:buNone/>
            </a:pPr>
            <a:r>
              <a:rPr lang="en-US" sz="4200" i="1" dirty="0"/>
              <a:t>Founder, DynaMed</a:t>
            </a:r>
          </a:p>
        </p:txBody>
      </p:sp>
    </p:spTree>
    <p:extLst>
      <p:ext uri="{BB962C8B-B14F-4D97-AF65-F5344CB8AC3E}">
        <p14:creationId xmlns:p14="http://schemas.microsoft.com/office/powerpoint/2010/main" val="39606581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99820" y="562460"/>
            <a:ext cx="7886700" cy="994172"/>
          </a:xfrm>
        </p:spPr>
        <p:txBody>
          <a:bodyPr/>
          <a:lstStyle/>
          <a:p>
            <a:r>
              <a:rPr lang="en-US" b="1" i="1" dirty="0" smtClean="0"/>
              <a:t>When can SDM be used? </a:t>
            </a:r>
            <a:endParaRPr lang="en-US" b="1" i="1" dirty="0"/>
          </a:p>
        </p:txBody>
      </p:sp>
      <p:sp>
        <p:nvSpPr>
          <p:cNvPr id="3" name="Content Placeholder 2"/>
          <p:cNvSpPr>
            <a:spLocks noGrp="1"/>
          </p:cNvSpPr>
          <p:nvPr>
            <p:ph idx="1"/>
          </p:nvPr>
        </p:nvSpPr>
        <p:spPr>
          <a:xfrm>
            <a:off x="499821" y="2168146"/>
            <a:ext cx="8252848" cy="432665"/>
          </a:xfrm>
        </p:spPr>
        <p:txBody>
          <a:bodyPr>
            <a:normAutofit fontScale="85000" lnSpcReduction="10000"/>
          </a:bodyPr>
          <a:lstStyle/>
          <a:p>
            <a:pPr marL="0" indent="0">
              <a:buNone/>
            </a:pPr>
            <a:r>
              <a:rPr lang="en-US" b="1" dirty="0">
                <a:solidFill>
                  <a:srgbClr val="0D426D"/>
                </a:solidFill>
                <a:latin typeface="+mj-lt"/>
              </a:rPr>
              <a:t>F</a:t>
            </a:r>
            <a:r>
              <a:rPr lang="en-US" b="1" dirty="0" smtClean="0">
                <a:solidFill>
                  <a:srgbClr val="0D426D"/>
                </a:solidFill>
                <a:latin typeface="+mj-lt"/>
              </a:rPr>
              <a:t>or </a:t>
            </a:r>
            <a:r>
              <a:rPr lang="en-US" b="1" dirty="0">
                <a:solidFill>
                  <a:srgbClr val="0D426D"/>
                </a:solidFill>
                <a:latin typeface="+mj-lt"/>
              </a:rPr>
              <a:t>any health decision </a:t>
            </a:r>
            <a:r>
              <a:rPr lang="en-US" b="1" dirty="0" smtClean="0">
                <a:solidFill>
                  <a:srgbClr val="0D426D"/>
                </a:solidFill>
                <a:latin typeface="+mj-lt"/>
              </a:rPr>
              <a:t>that has  &gt; 1  medically </a:t>
            </a:r>
            <a:r>
              <a:rPr lang="en-US" b="1" dirty="0">
                <a:solidFill>
                  <a:srgbClr val="0D426D"/>
                </a:solidFill>
                <a:latin typeface="+mj-lt"/>
              </a:rPr>
              <a:t>reasonable </a:t>
            </a:r>
            <a:r>
              <a:rPr lang="en-US" b="1" dirty="0" smtClean="0">
                <a:solidFill>
                  <a:srgbClr val="0D426D"/>
                </a:solidFill>
                <a:latin typeface="+mj-lt"/>
              </a:rPr>
              <a:t>option</a:t>
            </a:r>
            <a:endParaRPr lang="en-US" b="1" dirty="0">
              <a:solidFill>
                <a:srgbClr val="0D426D"/>
              </a:solidFill>
              <a:latin typeface="+mj-lt"/>
            </a:endParaRPr>
          </a:p>
        </p:txBody>
      </p:sp>
      <p:sp>
        <p:nvSpPr>
          <p:cNvPr id="6" name="Content Placeholder 2"/>
          <p:cNvSpPr txBox="1">
            <a:spLocks/>
          </p:cNvSpPr>
          <p:nvPr/>
        </p:nvSpPr>
        <p:spPr>
          <a:xfrm>
            <a:off x="5828219" y="3661281"/>
            <a:ext cx="2682174" cy="91287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latin typeface="+mj-lt"/>
              </a:rPr>
              <a:t>For 86% of treatments </a:t>
            </a:r>
            <a:r>
              <a:rPr lang="en-US" sz="1800" b="1" dirty="0" smtClean="0">
                <a:latin typeface="+mj-lt"/>
              </a:rPr>
              <a:t>no </a:t>
            </a:r>
            <a:r>
              <a:rPr lang="en-US" sz="1800" b="1" dirty="0">
                <a:latin typeface="+mj-lt"/>
              </a:rPr>
              <a:t>clear best choice</a:t>
            </a:r>
          </a:p>
        </p:txBody>
      </p:sp>
      <p:pic>
        <p:nvPicPr>
          <p:cNvPr id="4098" name="Picture 2" descr="http://clinicalevidence.bmj.com/x/mce/file/new-chart-161020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820" y="2829668"/>
            <a:ext cx="4486760" cy="272622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99820" y="5634628"/>
            <a:ext cx="4572000" cy="300082"/>
          </a:xfrm>
          <a:prstGeom prst="rect">
            <a:avLst/>
          </a:prstGeom>
        </p:spPr>
        <p:txBody>
          <a:bodyPr>
            <a:spAutoFit/>
          </a:bodyPr>
          <a:lstStyle/>
          <a:p>
            <a:r>
              <a:rPr lang="en-US" sz="1350" dirty="0">
                <a:hlinkClick r:id="rId4"/>
              </a:rPr>
              <a:t>BMJ Clinical Evidence</a:t>
            </a:r>
            <a:r>
              <a:rPr lang="en-US" sz="1350" dirty="0"/>
              <a:t>.</a:t>
            </a:r>
          </a:p>
        </p:txBody>
      </p:sp>
    </p:spTree>
    <p:extLst>
      <p:ext uri="{BB962C8B-B14F-4D97-AF65-F5344CB8AC3E}">
        <p14:creationId xmlns:p14="http://schemas.microsoft.com/office/powerpoint/2010/main" val="732600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Live Demonstration</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3448967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idx="4294967295"/>
          </p:nvPr>
        </p:nvSpPr>
        <p:spPr>
          <a:xfrm>
            <a:off x="281051" y="304800"/>
            <a:ext cx="8229600" cy="1143000"/>
          </a:xfrm>
        </p:spPr>
        <p:txBody>
          <a:bodyPr>
            <a:normAutofit/>
          </a:bodyPr>
          <a:lstStyle/>
          <a:p>
            <a:r>
              <a:rPr lang="en-US" i="1" dirty="0" smtClean="0">
                <a:latin typeface="Calibri Light" panose="020F0302020204030204" pitchFamily="34" charset="0"/>
              </a:rPr>
              <a:t>What are DMP’s key features</a:t>
            </a:r>
            <a:endParaRPr lang="en-US" i="1" dirty="0">
              <a:latin typeface="Calibri Light" panose="020F0302020204030204" pitchFamily="34" charset="0"/>
            </a:endParaRPr>
          </a:p>
        </p:txBody>
      </p:sp>
      <p:sp>
        <p:nvSpPr>
          <p:cNvPr id="7" name="Content Placeholder 2"/>
          <p:cNvSpPr txBox="1">
            <a:spLocks/>
          </p:cNvSpPr>
          <p:nvPr/>
        </p:nvSpPr>
        <p:spPr>
          <a:xfrm>
            <a:off x="381000" y="1447800"/>
            <a:ext cx="8610600" cy="4525963"/>
          </a:xfrm>
          <a:prstGeom prst="rect">
            <a:avLst/>
          </a:prstGeom>
        </p:spPr>
        <p:txBody>
          <a:bodyPr vert="horz" lIns="91440" tIns="45720" rIns="91440" bIns="45720" rtlCol="0">
            <a:noAutofit/>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ClrTx/>
              <a:buNone/>
            </a:pPr>
            <a:endParaRPr lang="en-US" sz="2400" b="1" dirty="0" smtClean="0">
              <a:latin typeface="Calibri Light" panose="020F0302020204030204" pitchFamily="34" charset="0"/>
            </a:endParaRPr>
          </a:p>
          <a:p>
            <a:pPr lvl="1">
              <a:buClrTx/>
              <a:buFont typeface="Wingdings" panose="05000000000000000000" pitchFamily="2" charset="2"/>
              <a:buChar char="§"/>
            </a:pPr>
            <a:r>
              <a:rPr lang="en-US" sz="2400" dirty="0" smtClean="0">
                <a:latin typeface="Calibri Light" panose="020F0302020204030204" pitchFamily="34" charset="0"/>
              </a:rPr>
              <a:t>Guidance for clinicians  </a:t>
            </a:r>
            <a:r>
              <a:rPr lang="en-US" sz="2400" dirty="0">
                <a:latin typeface="Calibri Light" panose="020F0302020204030204" pitchFamily="34" charset="0"/>
              </a:rPr>
              <a:t>on how to evaluate and treat patients</a:t>
            </a:r>
          </a:p>
          <a:p>
            <a:pPr lvl="1">
              <a:buClrTx/>
              <a:buFont typeface="Wingdings" panose="05000000000000000000" pitchFamily="2" charset="2"/>
              <a:buChar char="§"/>
            </a:pPr>
            <a:r>
              <a:rPr lang="en-US" sz="2400" dirty="0" smtClean="0">
                <a:latin typeface="Calibri Light" panose="020F0302020204030204" pitchFamily="34" charset="0"/>
              </a:rPr>
              <a:t>Recommendations </a:t>
            </a:r>
            <a:r>
              <a:rPr lang="en-US" sz="2400" dirty="0">
                <a:latin typeface="Calibri Light" panose="020F0302020204030204" pitchFamily="34" charset="0"/>
              </a:rPr>
              <a:t>that are based on most recent evidence and </a:t>
            </a:r>
            <a:r>
              <a:rPr lang="en-US" sz="2400" dirty="0" smtClean="0">
                <a:latin typeface="Calibri Light" panose="020F0302020204030204" pitchFamily="34" charset="0"/>
              </a:rPr>
              <a:t>clinical </a:t>
            </a:r>
            <a:r>
              <a:rPr lang="en-US" sz="2400" dirty="0">
                <a:latin typeface="Calibri Light" panose="020F0302020204030204" pitchFamily="34" charset="0"/>
              </a:rPr>
              <a:t>practice </a:t>
            </a:r>
            <a:r>
              <a:rPr lang="en-US" sz="2400" dirty="0" smtClean="0">
                <a:latin typeface="Calibri Light" panose="020F0302020204030204" pitchFamily="34" charset="0"/>
              </a:rPr>
              <a:t>guidelines</a:t>
            </a:r>
            <a:endParaRPr lang="en-US" sz="2400" dirty="0">
              <a:latin typeface="Calibri Light" panose="020F0302020204030204" pitchFamily="34" charset="0"/>
            </a:endParaRPr>
          </a:p>
          <a:p>
            <a:pPr lvl="1">
              <a:buClrTx/>
              <a:buFont typeface="Wingdings" panose="05000000000000000000" pitchFamily="2" charset="2"/>
              <a:buChar char="§"/>
            </a:pPr>
            <a:r>
              <a:rPr lang="en-US" sz="2400" b="1" dirty="0">
                <a:latin typeface="Calibri Light" panose="020F0302020204030204" pitchFamily="34" charset="0"/>
              </a:rPr>
              <a:t>S</a:t>
            </a:r>
            <a:r>
              <a:rPr lang="en-US" sz="2400" b="1" dirty="0" smtClean="0">
                <a:latin typeface="Calibri Light" panose="020F0302020204030204" pitchFamily="34" charset="0"/>
              </a:rPr>
              <a:t>ystematic curation and critical appraisal of the medical literature at the point of care</a:t>
            </a:r>
          </a:p>
          <a:p>
            <a:pPr lvl="1">
              <a:buClrTx/>
              <a:buFont typeface="Wingdings" panose="05000000000000000000" pitchFamily="2" charset="2"/>
              <a:buChar char="§"/>
            </a:pPr>
            <a:r>
              <a:rPr lang="en-US" sz="2400" dirty="0">
                <a:latin typeface="Calibri Light" panose="020F0302020204030204" pitchFamily="34" charset="0"/>
              </a:rPr>
              <a:t>E</a:t>
            </a:r>
            <a:r>
              <a:rPr lang="en-US" sz="2400" dirty="0" smtClean="0">
                <a:latin typeface="Calibri Light" panose="020F0302020204030204" pitchFamily="34" charset="0"/>
              </a:rPr>
              <a:t>asy to find information with ease of access to primary sources</a:t>
            </a:r>
          </a:p>
          <a:p>
            <a:pPr lvl="1">
              <a:buClrTx/>
              <a:buFont typeface="Wingdings" panose="05000000000000000000" pitchFamily="2" charset="2"/>
              <a:buChar char="§"/>
            </a:pPr>
            <a:r>
              <a:rPr lang="en-US" sz="2400" dirty="0" smtClean="0">
                <a:latin typeface="Calibri Light" panose="020F0302020204030204" pitchFamily="34" charset="0"/>
              </a:rPr>
              <a:t>Growing network of experts and specialists</a:t>
            </a:r>
          </a:p>
          <a:p>
            <a:pPr lvl="1">
              <a:buClrTx/>
              <a:buFont typeface="Wingdings" panose="05000000000000000000" pitchFamily="2" charset="2"/>
              <a:buChar char="§"/>
            </a:pPr>
            <a:r>
              <a:rPr lang="en-US" sz="2400" b="1" dirty="0" smtClean="0">
                <a:latin typeface="Calibri Light" panose="020F0302020204030204" pitchFamily="34" charset="0"/>
              </a:rPr>
              <a:t>Editorial Process and Team that exemplifies EBM</a:t>
            </a:r>
          </a:p>
          <a:p>
            <a:pPr marL="457207" lvl="1" indent="0">
              <a:buClrTx/>
              <a:buNone/>
            </a:pPr>
            <a:endParaRPr lang="en-US" sz="2400" dirty="0" smtClean="0">
              <a:latin typeface="Calibri Light" panose="020F0302020204030204" pitchFamily="34" charset="0"/>
            </a:endParaRPr>
          </a:p>
        </p:txBody>
      </p:sp>
    </p:spTree>
    <p:extLst>
      <p:ext uri="{BB962C8B-B14F-4D97-AF65-F5344CB8AC3E}">
        <p14:creationId xmlns:p14="http://schemas.microsoft.com/office/powerpoint/2010/main" val="5137142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down)">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down)">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wipe(down)">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wipe(down)">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wipe(down)">
                                      <p:cBhvr>
                                        <p:cTn id="27" dur="500"/>
                                        <p:tgtEl>
                                          <p:spTgt spid="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wipe(down)">
                                      <p:cBhvr>
                                        <p:cTn id="3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idx="4294967295"/>
          </p:nvPr>
        </p:nvSpPr>
        <p:spPr>
          <a:xfrm>
            <a:off x="531222" y="152400"/>
            <a:ext cx="8229600" cy="1143000"/>
          </a:xfrm>
        </p:spPr>
        <p:txBody>
          <a:bodyPr>
            <a:noAutofit/>
          </a:bodyPr>
          <a:lstStyle/>
          <a:p>
            <a:r>
              <a:rPr lang="en-US" sz="4000" i="1" dirty="0" smtClean="0">
                <a:latin typeface="Calibri Light" panose="020F0302020204030204" pitchFamily="34" charset="0"/>
              </a:rPr>
              <a:t>DynaMed Plus </a:t>
            </a:r>
            <a:r>
              <a:rPr lang="en-US" sz="4000" dirty="0" smtClean="0">
                <a:latin typeface="Calibri Light" panose="020F0302020204030204" pitchFamily="34" charset="0"/>
              </a:rPr>
              <a:t>content</a:t>
            </a:r>
            <a:endParaRPr lang="en-US" sz="4000" dirty="0">
              <a:latin typeface="Calibri Light" panose="020F0302020204030204" pitchFamily="34" charset="0"/>
            </a:endParaRPr>
          </a:p>
        </p:txBody>
      </p:sp>
      <p:sp>
        <p:nvSpPr>
          <p:cNvPr id="7" name="Content Placeholder 2"/>
          <p:cNvSpPr txBox="1">
            <a:spLocks/>
          </p:cNvSpPr>
          <p:nvPr/>
        </p:nvSpPr>
        <p:spPr>
          <a:xfrm>
            <a:off x="180975" y="879147"/>
            <a:ext cx="8839200" cy="4525963"/>
          </a:xfrm>
          <a:prstGeom prst="rect">
            <a:avLst/>
          </a:prstGeom>
        </p:spPr>
        <p:txBody>
          <a:bodyPr vert="horz" lIns="91440" tIns="45720" rIns="91440" bIns="45720" rtlCol="0">
            <a:noAutofit/>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a:buNone/>
            </a:pPr>
            <a:endParaRPr lang="en-US" sz="1800" b="1" dirty="0" smtClean="0">
              <a:latin typeface="Calibri Light" panose="020F0302020204030204" pitchFamily="34" charset="0"/>
            </a:endParaRPr>
          </a:p>
          <a:p>
            <a:pPr>
              <a:buClr>
                <a:schemeClr val="accent1"/>
              </a:buClr>
              <a:buFont typeface="Courier New" panose="02070309020205020404" pitchFamily="49" charset="0"/>
              <a:buChar char="o"/>
            </a:pPr>
            <a:r>
              <a:rPr lang="en-US" b="1" dirty="0">
                <a:latin typeface="Calibri Light" panose="020F0302020204030204" pitchFamily="34" charset="0"/>
              </a:rPr>
              <a:t>&gt;</a:t>
            </a:r>
            <a:r>
              <a:rPr lang="en-US" b="1" dirty="0" smtClean="0">
                <a:latin typeface="Calibri Light" panose="020F0302020204030204" pitchFamily="34" charset="0"/>
              </a:rPr>
              <a:t> 4500 Clinical topics</a:t>
            </a:r>
          </a:p>
          <a:p>
            <a:pPr lvl="1">
              <a:buClr>
                <a:schemeClr val="accent1"/>
              </a:buClr>
              <a:buFont typeface="Courier New" panose="02070309020205020404" pitchFamily="49" charset="0"/>
              <a:buChar char="o"/>
            </a:pPr>
            <a:r>
              <a:rPr lang="en-US" sz="2000" b="1" dirty="0" smtClean="0">
                <a:latin typeface="Calibri Light" panose="020F0302020204030204" pitchFamily="34" charset="0"/>
              </a:rPr>
              <a:t>&gt;  2000 topics on diseases</a:t>
            </a:r>
            <a:r>
              <a:rPr lang="en-US" sz="2000" dirty="0" smtClean="0">
                <a:latin typeface="Calibri Light" panose="020F0302020204030204" pitchFamily="34" charset="0"/>
              </a:rPr>
              <a:t> commonly encountered at the point of care</a:t>
            </a:r>
          </a:p>
          <a:p>
            <a:pPr lvl="2">
              <a:buClr>
                <a:schemeClr val="accent1"/>
              </a:buClr>
              <a:buFont typeface="Courier New" panose="02070309020205020404" pitchFamily="49" charset="0"/>
              <a:buChar char="o"/>
            </a:pPr>
            <a:r>
              <a:rPr lang="en-US" sz="2000" dirty="0" smtClean="0">
                <a:latin typeface="Calibri Light" panose="020F0302020204030204" pitchFamily="34" charset="0"/>
              </a:rPr>
              <a:t>&gt;  1100 topics </a:t>
            </a:r>
            <a:r>
              <a:rPr lang="en-US" sz="2000" dirty="0" smtClean="0">
                <a:latin typeface="Calibri Light" panose="020F0302020204030204" pitchFamily="34" charset="0"/>
              </a:rPr>
              <a:t>with </a:t>
            </a:r>
            <a:r>
              <a:rPr lang="en-US" altLang="zh-TW" sz="2000" b="1" dirty="0" smtClean="0">
                <a:latin typeface="Calibri Light" panose="020F0302020204030204" pitchFamily="34" charset="0"/>
                <a:ea typeface="新細明體" charset="-120"/>
              </a:rPr>
              <a:t>Overviews </a:t>
            </a:r>
            <a:r>
              <a:rPr lang="en-US" altLang="zh-TW" sz="2000" b="1" dirty="0">
                <a:latin typeface="Calibri Light" panose="020F0302020204030204" pitchFamily="34" charset="0"/>
                <a:ea typeface="新細明體" charset="-120"/>
              </a:rPr>
              <a:t>and </a:t>
            </a:r>
            <a:r>
              <a:rPr lang="en-US" altLang="zh-TW" sz="2000" b="1" dirty="0" smtClean="0">
                <a:latin typeface="Calibri Light" panose="020F0302020204030204" pitchFamily="34" charset="0"/>
                <a:ea typeface="新細明體" charset="-120"/>
              </a:rPr>
              <a:t>Recommendations </a:t>
            </a:r>
            <a:r>
              <a:rPr lang="en-US" altLang="zh-TW" sz="2000" dirty="0" smtClean="0">
                <a:latin typeface="Calibri Light" panose="020F0302020204030204" pitchFamily="34" charset="0"/>
                <a:ea typeface="新細明體" charset="-120"/>
              </a:rPr>
              <a:t>section</a:t>
            </a:r>
          </a:p>
          <a:p>
            <a:pPr lvl="2">
              <a:buClr>
                <a:schemeClr val="accent1"/>
              </a:buClr>
              <a:buFont typeface="Courier New" panose="02070309020205020404" pitchFamily="49" charset="0"/>
              <a:buChar char="o"/>
            </a:pPr>
            <a:r>
              <a:rPr lang="en-US" altLang="zh-TW" sz="2000" dirty="0" smtClean="0">
                <a:latin typeface="Calibri Light" panose="020F0302020204030204" pitchFamily="34" charset="0"/>
                <a:ea typeface="新細明體" charset="-120"/>
              </a:rPr>
              <a:t>~100 produced in collaboration with </a:t>
            </a:r>
            <a:r>
              <a:rPr lang="en-US" altLang="zh-TW" sz="2000" b="1" dirty="0" smtClean="0">
                <a:latin typeface="Calibri Light" panose="020F0302020204030204" pitchFamily="34" charset="0"/>
                <a:ea typeface="新細明體" charset="-120"/>
              </a:rPr>
              <a:t>American College of </a:t>
            </a:r>
            <a:r>
              <a:rPr lang="en-US" altLang="zh-TW" sz="2000" b="1" dirty="0" smtClean="0">
                <a:latin typeface="Calibri Light" panose="020F0302020204030204" pitchFamily="34" charset="0"/>
                <a:ea typeface="新細明體" charset="-120"/>
              </a:rPr>
              <a:t>Physicians</a:t>
            </a:r>
          </a:p>
          <a:p>
            <a:pPr lvl="2">
              <a:buClr>
                <a:schemeClr val="accent1"/>
              </a:buClr>
              <a:buFont typeface="Courier New" panose="02070309020205020404" pitchFamily="49" charset="0"/>
              <a:buChar char="o"/>
            </a:pPr>
            <a:r>
              <a:rPr lang="en-US" sz="2000" dirty="0">
                <a:latin typeface="Calibri Light" panose="020F0302020204030204" pitchFamily="34" charset="0"/>
              </a:rPr>
              <a:t>&gt;100,000 concise evidence </a:t>
            </a:r>
            <a:r>
              <a:rPr lang="en-US" sz="2000" dirty="0" smtClean="0">
                <a:latin typeface="Calibri Light" panose="020F0302020204030204" pitchFamily="34" charset="0"/>
              </a:rPr>
              <a:t>summaries</a:t>
            </a:r>
            <a:endParaRPr lang="en-US" altLang="zh-TW" sz="2000" b="1" dirty="0" smtClean="0">
              <a:latin typeface="Calibri Light" panose="020F0302020204030204" pitchFamily="34" charset="0"/>
              <a:ea typeface="新細明體" charset="-120"/>
            </a:endParaRPr>
          </a:p>
          <a:p>
            <a:pPr lvl="1">
              <a:buClr>
                <a:schemeClr val="accent1"/>
              </a:buClr>
              <a:buFont typeface="Courier New" panose="02070309020205020404" pitchFamily="49" charset="0"/>
              <a:buChar char="o"/>
            </a:pPr>
            <a:r>
              <a:rPr lang="en-US" altLang="zh-TW" sz="2000" b="1" dirty="0" smtClean="0">
                <a:latin typeface="Calibri Light" panose="020F0302020204030204" pitchFamily="34" charset="0"/>
                <a:ea typeface="新細明體" charset="-120"/>
              </a:rPr>
              <a:t>&gt; </a:t>
            </a:r>
            <a:r>
              <a:rPr lang="en-US" sz="2000" b="1" dirty="0" smtClean="0">
                <a:latin typeface="Calibri Light" panose="020F0302020204030204" pitchFamily="34" charset="0"/>
                <a:ea typeface="新細明體" charset="-120"/>
              </a:rPr>
              <a:t> 1900 drug topics </a:t>
            </a:r>
            <a:r>
              <a:rPr lang="en-US" sz="2000" dirty="0" smtClean="0">
                <a:latin typeface="Calibri Light" panose="020F0302020204030204" pitchFamily="34" charset="0"/>
                <a:ea typeface="新細明體" charset="-120"/>
              </a:rPr>
              <a:t>with content supported by </a:t>
            </a:r>
            <a:r>
              <a:rPr lang="en-US" sz="2000" b="1" dirty="0" err="1" smtClean="0">
                <a:latin typeface="Calibri Light" panose="020F0302020204030204" pitchFamily="34" charset="0"/>
              </a:rPr>
              <a:t>MicroMedex</a:t>
            </a:r>
            <a:endParaRPr lang="en-US" sz="2000" b="1" dirty="0" smtClean="0">
              <a:latin typeface="Calibri Light" panose="020F0302020204030204" pitchFamily="34" charset="0"/>
            </a:endParaRPr>
          </a:p>
          <a:p>
            <a:pPr lvl="1">
              <a:buClr>
                <a:schemeClr val="accent1"/>
              </a:buClr>
              <a:buFont typeface="Courier New" panose="02070309020205020404" pitchFamily="49" charset="0"/>
              <a:buChar char="o"/>
            </a:pPr>
            <a:r>
              <a:rPr lang="en-US" sz="2000" b="1" dirty="0" smtClean="0">
                <a:latin typeface="Calibri Light" panose="020F0302020204030204" pitchFamily="34" charset="0"/>
                <a:ea typeface="新細明體" charset="-120"/>
              </a:rPr>
              <a:t>&gt;  600 laboratory </a:t>
            </a:r>
            <a:r>
              <a:rPr lang="en-US" sz="2000" b="1" dirty="0" smtClean="0">
                <a:latin typeface="Calibri Light" panose="020F0302020204030204" pitchFamily="34" charset="0"/>
                <a:ea typeface="新細明體" charset="-120"/>
              </a:rPr>
              <a:t>topics</a:t>
            </a:r>
          </a:p>
          <a:p>
            <a:pPr lvl="1">
              <a:buClr>
                <a:schemeClr val="accent1"/>
              </a:buClr>
              <a:buFont typeface="Courier New" panose="02070309020205020404" pitchFamily="49" charset="0"/>
              <a:buChar char="o"/>
            </a:pPr>
            <a:endParaRPr lang="en-US" sz="2000" b="1" dirty="0" smtClean="0">
              <a:latin typeface="Calibri Light" panose="020F0302020204030204" pitchFamily="34" charset="0"/>
              <a:ea typeface="新細明體" charset="-120"/>
            </a:endParaRPr>
          </a:p>
          <a:p>
            <a:pPr>
              <a:buClr>
                <a:schemeClr val="accent1"/>
              </a:buClr>
              <a:buFont typeface="Courier New" panose="02070309020205020404" pitchFamily="49" charset="0"/>
              <a:buChar char="o"/>
            </a:pPr>
            <a:r>
              <a:rPr lang="en-US" sz="1800" dirty="0" smtClean="0">
                <a:latin typeface="Calibri Light" panose="020F0302020204030204" pitchFamily="34" charset="0"/>
              </a:rPr>
              <a:t>&gt; 17,000 </a:t>
            </a:r>
            <a:r>
              <a:rPr lang="en-US" sz="1800" dirty="0">
                <a:latin typeface="Calibri Light" panose="020F0302020204030204" pitchFamily="34" charset="0"/>
              </a:rPr>
              <a:t>clinical practice guideline listings organized by clinical topic and geographic region, with key recommendations incorporated directly into </a:t>
            </a:r>
            <a:r>
              <a:rPr lang="en-US" sz="1800" i="1" dirty="0">
                <a:latin typeface="Calibri Light" panose="020F0302020204030204" pitchFamily="34" charset="0"/>
              </a:rPr>
              <a:t>DynaMed Plus</a:t>
            </a:r>
            <a:r>
              <a:rPr lang="en-US" sz="1800" dirty="0">
                <a:latin typeface="Calibri Light" panose="020F0302020204030204" pitchFamily="34" charset="0"/>
              </a:rPr>
              <a:t> </a:t>
            </a:r>
            <a:r>
              <a:rPr lang="en-US" sz="1800" dirty="0" smtClean="0">
                <a:latin typeface="Calibri Light" panose="020F0302020204030204" pitchFamily="34" charset="0"/>
              </a:rPr>
              <a:t>content</a:t>
            </a:r>
          </a:p>
          <a:p>
            <a:pPr>
              <a:buClr>
                <a:schemeClr val="accent1"/>
              </a:buClr>
              <a:buFont typeface="Courier New" panose="02070309020205020404" pitchFamily="49" charset="0"/>
              <a:buChar char="o"/>
            </a:pPr>
            <a:endParaRPr lang="en-US" sz="1800" b="1" dirty="0" smtClean="0">
              <a:latin typeface="Calibri Light" panose="020F0302020204030204" pitchFamily="34" charset="0"/>
              <a:ea typeface="新細明體" charset="-120"/>
            </a:endParaRPr>
          </a:p>
          <a:p>
            <a:pPr lvl="0">
              <a:buClr>
                <a:schemeClr val="accent1"/>
              </a:buClr>
              <a:buFont typeface="Courier New" panose="02070309020205020404" pitchFamily="49" charset="0"/>
              <a:buChar char="o"/>
            </a:pPr>
            <a:r>
              <a:rPr lang="en-US" sz="1800" dirty="0" smtClean="0">
                <a:latin typeface="Calibri Light" panose="020F0302020204030204" pitchFamily="34" charset="0"/>
              </a:rPr>
              <a:t>Streamlined </a:t>
            </a:r>
            <a:r>
              <a:rPr lang="en-US" sz="1800" dirty="0">
                <a:latin typeface="Calibri Light" panose="020F0302020204030204" pitchFamily="34" charset="0"/>
              </a:rPr>
              <a:t>access to additional relevant information sources such as </a:t>
            </a:r>
            <a:r>
              <a:rPr lang="en-US" sz="1800" b="1" dirty="0" smtClean="0">
                <a:latin typeface="Calibri Light" panose="020F0302020204030204" pitchFamily="34" charset="0"/>
              </a:rPr>
              <a:t>patient </a:t>
            </a:r>
            <a:r>
              <a:rPr lang="en-US" sz="1800" b="1" dirty="0">
                <a:latin typeface="Calibri Light" panose="020F0302020204030204" pitchFamily="34" charset="0"/>
              </a:rPr>
              <a:t>information</a:t>
            </a:r>
            <a:r>
              <a:rPr lang="en-US" sz="1800" dirty="0">
                <a:latin typeface="Calibri Light" panose="020F0302020204030204" pitchFamily="34" charset="0"/>
              </a:rPr>
              <a:t>, </a:t>
            </a:r>
            <a:r>
              <a:rPr lang="en-US" sz="1800" b="1" dirty="0">
                <a:latin typeface="Calibri Light" panose="020F0302020204030204" pitchFamily="34" charset="0"/>
              </a:rPr>
              <a:t>full text and PDF links</a:t>
            </a:r>
            <a:r>
              <a:rPr lang="en-US" sz="1800" dirty="0">
                <a:latin typeface="Calibri Light" panose="020F0302020204030204" pitchFamily="34" charset="0"/>
              </a:rPr>
              <a:t> directly to original literature and quality improvement information</a:t>
            </a:r>
          </a:p>
          <a:p>
            <a:pPr>
              <a:buClr>
                <a:schemeClr val="accent1"/>
              </a:buClr>
              <a:buFont typeface="Courier New" panose="02070309020205020404" pitchFamily="49" charset="0"/>
              <a:buChar char="o"/>
            </a:pPr>
            <a:endParaRPr lang="en-US" sz="2400" b="1" dirty="0" smtClean="0"/>
          </a:p>
          <a:p>
            <a:pPr>
              <a:buClr>
                <a:schemeClr val="accent1"/>
              </a:buClr>
              <a:buFont typeface="Courier New" panose="02070309020205020404" pitchFamily="49" charset="0"/>
              <a:buChar char="o"/>
            </a:pPr>
            <a:endParaRPr lang="en-US" sz="2400" b="1" dirty="0" smtClean="0"/>
          </a:p>
        </p:txBody>
      </p:sp>
    </p:spTree>
    <p:extLst>
      <p:ext uri="{BB962C8B-B14F-4D97-AF65-F5344CB8AC3E}">
        <p14:creationId xmlns:p14="http://schemas.microsoft.com/office/powerpoint/2010/main" val="36430374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2"/>
          <a:stretch>
            <a:fillRect/>
          </a:stretch>
        </p:blipFill>
        <p:spPr>
          <a:xfrm>
            <a:off x="260748" y="4821052"/>
            <a:ext cx="579972" cy="564842"/>
          </a:xfrm>
          <a:prstGeom prst="rect">
            <a:avLst/>
          </a:prstGeom>
        </p:spPr>
      </p:pic>
      <p:grpSp>
        <p:nvGrpSpPr>
          <p:cNvPr id="4" name="Group 3"/>
          <p:cNvGrpSpPr/>
          <p:nvPr/>
        </p:nvGrpSpPr>
        <p:grpSpPr>
          <a:xfrm>
            <a:off x="332802" y="1402776"/>
            <a:ext cx="426742" cy="437419"/>
            <a:chOff x="388175" y="5659120"/>
            <a:chExt cx="922465" cy="902459"/>
          </a:xfrm>
        </p:grpSpPr>
        <p:sp>
          <p:nvSpPr>
            <p:cNvPr id="5" name="Oval 4"/>
            <p:cNvSpPr/>
            <p:nvPr/>
          </p:nvSpPr>
          <p:spPr>
            <a:xfrm>
              <a:off x="388175" y="5659120"/>
              <a:ext cx="922465" cy="902459"/>
            </a:xfrm>
            <a:prstGeom prst="ellipse">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pic>
          <p:nvPicPr>
            <p:cNvPr id="6" name="Picture 5"/>
            <p:cNvPicPr>
              <a:picLocks noChangeAspect="1"/>
            </p:cNvPicPr>
            <p:nvPr/>
          </p:nvPicPr>
          <p:blipFill>
            <a:blip r:embed="rId3"/>
            <a:stretch>
              <a:fillRect/>
            </a:stretch>
          </p:blipFill>
          <p:spPr>
            <a:xfrm>
              <a:off x="724913" y="5889433"/>
              <a:ext cx="248988" cy="441832"/>
            </a:xfrm>
            <a:prstGeom prst="rect">
              <a:avLst/>
            </a:prstGeom>
          </p:spPr>
        </p:pic>
      </p:grpSp>
      <p:grpSp>
        <p:nvGrpSpPr>
          <p:cNvPr id="7" name="Group 6"/>
          <p:cNvGrpSpPr/>
          <p:nvPr/>
        </p:nvGrpSpPr>
        <p:grpSpPr>
          <a:xfrm>
            <a:off x="332802" y="1905193"/>
            <a:ext cx="426742" cy="437419"/>
            <a:chOff x="1748025" y="5207890"/>
            <a:chExt cx="922465" cy="902459"/>
          </a:xfrm>
        </p:grpSpPr>
        <p:sp>
          <p:nvSpPr>
            <p:cNvPr id="8" name="Oval 7"/>
            <p:cNvSpPr/>
            <p:nvPr/>
          </p:nvSpPr>
          <p:spPr>
            <a:xfrm>
              <a:off x="1748025" y="5207890"/>
              <a:ext cx="922465" cy="902459"/>
            </a:xfrm>
            <a:prstGeom prst="ellipse">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pic>
          <p:nvPicPr>
            <p:cNvPr id="9" name="Picture 8"/>
            <p:cNvPicPr>
              <a:picLocks noChangeAspect="1"/>
            </p:cNvPicPr>
            <p:nvPr/>
          </p:nvPicPr>
          <p:blipFill rotWithShape="1">
            <a:blip r:embed="rId4"/>
            <a:srcRect t="18644" b="7495"/>
            <a:stretch/>
          </p:blipFill>
          <p:spPr>
            <a:xfrm>
              <a:off x="1850314" y="5495991"/>
              <a:ext cx="717886" cy="289864"/>
            </a:xfrm>
            <a:prstGeom prst="rect">
              <a:avLst/>
            </a:prstGeom>
          </p:spPr>
        </p:pic>
      </p:grpSp>
      <p:grpSp>
        <p:nvGrpSpPr>
          <p:cNvPr id="10" name="Group 9"/>
          <p:cNvGrpSpPr/>
          <p:nvPr/>
        </p:nvGrpSpPr>
        <p:grpSpPr>
          <a:xfrm>
            <a:off x="332802" y="2418209"/>
            <a:ext cx="426742" cy="437419"/>
            <a:chOff x="3499455" y="4938386"/>
            <a:chExt cx="922465" cy="902459"/>
          </a:xfrm>
        </p:grpSpPr>
        <p:sp>
          <p:nvSpPr>
            <p:cNvPr id="11" name="Oval 10"/>
            <p:cNvSpPr/>
            <p:nvPr/>
          </p:nvSpPr>
          <p:spPr>
            <a:xfrm>
              <a:off x="3499455" y="4938386"/>
              <a:ext cx="922465" cy="902459"/>
            </a:xfrm>
            <a:prstGeom prst="ellipse">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pic>
          <p:nvPicPr>
            <p:cNvPr id="12" name="Picture 11"/>
            <p:cNvPicPr>
              <a:picLocks noChangeAspect="1"/>
            </p:cNvPicPr>
            <p:nvPr/>
          </p:nvPicPr>
          <p:blipFill>
            <a:blip r:embed="rId5"/>
            <a:stretch>
              <a:fillRect/>
            </a:stretch>
          </p:blipFill>
          <p:spPr>
            <a:xfrm>
              <a:off x="3664710" y="5158557"/>
              <a:ext cx="591954" cy="419908"/>
            </a:xfrm>
            <a:prstGeom prst="rect">
              <a:avLst/>
            </a:prstGeom>
          </p:spPr>
        </p:pic>
      </p:grpSp>
      <p:grpSp>
        <p:nvGrpSpPr>
          <p:cNvPr id="13" name="Group 12"/>
          <p:cNvGrpSpPr/>
          <p:nvPr/>
        </p:nvGrpSpPr>
        <p:grpSpPr>
          <a:xfrm>
            <a:off x="332802" y="2914594"/>
            <a:ext cx="426742" cy="437419"/>
            <a:chOff x="4808942" y="4193252"/>
            <a:chExt cx="922465" cy="902459"/>
          </a:xfrm>
        </p:grpSpPr>
        <p:sp>
          <p:nvSpPr>
            <p:cNvPr id="14" name="Oval 13"/>
            <p:cNvSpPr/>
            <p:nvPr/>
          </p:nvSpPr>
          <p:spPr>
            <a:xfrm>
              <a:off x="4808942" y="4193252"/>
              <a:ext cx="922465" cy="902459"/>
            </a:xfrm>
            <a:prstGeom prst="ellipse">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pic>
          <p:nvPicPr>
            <p:cNvPr id="15" name="Picture 14"/>
            <p:cNvPicPr>
              <a:picLocks noChangeAspect="1"/>
            </p:cNvPicPr>
            <p:nvPr/>
          </p:nvPicPr>
          <p:blipFill rotWithShape="1">
            <a:blip r:embed="rId6"/>
            <a:srcRect r="3292"/>
            <a:stretch/>
          </p:blipFill>
          <p:spPr>
            <a:xfrm>
              <a:off x="5052314" y="4349914"/>
              <a:ext cx="494526" cy="481792"/>
            </a:xfrm>
            <a:prstGeom prst="rect">
              <a:avLst/>
            </a:prstGeom>
          </p:spPr>
        </p:pic>
      </p:grpSp>
      <p:grpSp>
        <p:nvGrpSpPr>
          <p:cNvPr id="16" name="Group 15"/>
          <p:cNvGrpSpPr/>
          <p:nvPr/>
        </p:nvGrpSpPr>
        <p:grpSpPr>
          <a:xfrm>
            <a:off x="332802" y="3410262"/>
            <a:ext cx="426742" cy="437419"/>
            <a:chOff x="5943824" y="3402342"/>
            <a:chExt cx="922465" cy="902459"/>
          </a:xfrm>
        </p:grpSpPr>
        <p:sp>
          <p:nvSpPr>
            <p:cNvPr id="17" name="Oval 16"/>
            <p:cNvSpPr/>
            <p:nvPr/>
          </p:nvSpPr>
          <p:spPr>
            <a:xfrm>
              <a:off x="5943824" y="3402342"/>
              <a:ext cx="922465" cy="902459"/>
            </a:xfrm>
            <a:prstGeom prst="ellipse">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pic>
          <p:nvPicPr>
            <p:cNvPr id="18" name="Picture 17"/>
            <p:cNvPicPr>
              <a:picLocks noChangeAspect="1"/>
            </p:cNvPicPr>
            <p:nvPr/>
          </p:nvPicPr>
          <p:blipFill>
            <a:blip r:embed="rId7"/>
            <a:stretch>
              <a:fillRect/>
            </a:stretch>
          </p:blipFill>
          <p:spPr>
            <a:xfrm>
              <a:off x="6077355" y="3576502"/>
              <a:ext cx="596762" cy="554137"/>
            </a:xfrm>
            <a:prstGeom prst="rect">
              <a:avLst/>
            </a:prstGeom>
          </p:spPr>
        </p:pic>
      </p:grpSp>
      <p:grpSp>
        <p:nvGrpSpPr>
          <p:cNvPr id="19" name="Group 18"/>
          <p:cNvGrpSpPr/>
          <p:nvPr/>
        </p:nvGrpSpPr>
        <p:grpSpPr>
          <a:xfrm>
            <a:off x="332802" y="3908835"/>
            <a:ext cx="426742" cy="437419"/>
            <a:chOff x="5971360" y="2499329"/>
            <a:chExt cx="843263" cy="826139"/>
          </a:xfrm>
        </p:grpSpPr>
        <p:sp>
          <p:nvSpPr>
            <p:cNvPr id="20" name="Oval 19"/>
            <p:cNvSpPr/>
            <p:nvPr/>
          </p:nvSpPr>
          <p:spPr>
            <a:xfrm>
              <a:off x="5971360" y="2499329"/>
              <a:ext cx="843263" cy="826139"/>
            </a:xfrm>
            <a:prstGeom prst="ellipse">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pic>
          <p:nvPicPr>
            <p:cNvPr id="21" name="Picture 20"/>
            <p:cNvPicPr>
              <a:picLocks noChangeAspect="1"/>
            </p:cNvPicPr>
            <p:nvPr/>
          </p:nvPicPr>
          <p:blipFill rotWithShape="1">
            <a:blip r:embed="rId8"/>
            <a:srcRect r="1745"/>
            <a:stretch/>
          </p:blipFill>
          <p:spPr>
            <a:xfrm>
              <a:off x="6101889" y="2654547"/>
              <a:ext cx="584953" cy="520922"/>
            </a:xfrm>
            <a:prstGeom prst="rect">
              <a:avLst/>
            </a:prstGeom>
          </p:spPr>
        </p:pic>
      </p:grpSp>
      <p:grpSp>
        <p:nvGrpSpPr>
          <p:cNvPr id="22" name="Group 21"/>
          <p:cNvGrpSpPr/>
          <p:nvPr/>
        </p:nvGrpSpPr>
        <p:grpSpPr>
          <a:xfrm>
            <a:off x="332802" y="4411023"/>
            <a:ext cx="426742" cy="437419"/>
            <a:chOff x="7072002" y="2489980"/>
            <a:chExt cx="843263" cy="826139"/>
          </a:xfrm>
        </p:grpSpPr>
        <p:sp>
          <p:nvSpPr>
            <p:cNvPr id="23" name="Oval 22"/>
            <p:cNvSpPr/>
            <p:nvPr/>
          </p:nvSpPr>
          <p:spPr>
            <a:xfrm>
              <a:off x="7072002" y="2489980"/>
              <a:ext cx="843263" cy="826139"/>
            </a:xfrm>
            <a:prstGeom prst="ellipse">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pic>
          <p:nvPicPr>
            <p:cNvPr id="24" name="Picture 23"/>
            <p:cNvPicPr>
              <a:picLocks noChangeAspect="1"/>
            </p:cNvPicPr>
            <p:nvPr/>
          </p:nvPicPr>
          <p:blipFill>
            <a:blip r:embed="rId9">
              <a:biLevel thresh="25000"/>
            </a:blip>
            <a:stretch>
              <a:fillRect/>
            </a:stretch>
          </p:blipFill>
          <p:spPr>
            <a:xfrm>
              <a:off x="7217559" y="2638313"/>
              <a:ext cx="539380" cy="507178"/>
            </a:xfrm>
            <a:prstGeom prst="rect">
              <a:avLst/>
            </a:prstGeom>
          </p:spPr>
        </p:pic>
      </p:grpSp>
      <p:pic>
        <p:nvPicPr>
          <p:cNvPr id="26" name="Picture 25"/>
          <p:cNvPicPr>
            <a:picLocks noChangeAspect="1"/>
          </p:cNvPicPr>
          <p:nvPr/>
        </p:nvPicPr>
        <p:blipFill>
          <a:blip r:embed="rId10"/>
          <a:stretch>
            <a:fillRect/>
          </a:stretch>
        </p:blipFill>
        <p:spPr>
          <a:xfrm>
            <a:off x="303816" y="5383650"/>
            <a:ext cx="479107" cy="474064"/>
          </a:xfrm>
          <a:prstGeom prst="rect">
            <a:avLst/>
          </a:prstGeom>
        </p:spPr>
      </p:pic>
      <p:sp>
        <p:nvSpPr>
          <p:cNvPr id="27" name="Subtitle 2"/>
          <p:cNvSpPr txBox="1">
            <a:spLocks/>
          </p:cNvSpPr>
          <p:nvPr/>
        </p:nvSpPr>
        <p:spPr>
          <a:xfrm>
            <a:off x="1484219" y="404556"/>
            <a:ext cx="6232712" cy="454704"/>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solidFill>
                  <a:schemeClr val="bg2">
                    <a:lumMod val="25000"/>
                  </a:schemeClr>
                </a:solidFill>
              </a:rPr>
              <a:t>DynaMed </a:t>
            </a:r>
            <a:r>
              <a:rPr lang="en-US" dirty="0" err="1" smtClean="0">
                <a:solidFill>
                  <a:schemeClr val="bg2">
                    <a:lumMod val="25000"/>
                  </a:schemeClr>
                </a:solidFill>
              </a:rPr>
              <a:t>Plus’</a:t>
            </a:r>
            <a:r>
              <a:rPr lang="en-US" dirty="0" smtClean="0">
                <a:solidFill>
                  <a:schemeClr val="bg2">
                    <a:lumMod val="25000"/>
                  </a:schemeClr>
                </a:solidFill>
              </a:rPr>
              <a:t> New Editorial Process</a:t>
            </a:r>
            <a:endParaRPr lang="en-US" dirty="0">
              <a:solidFill>
                <a:schemeClr val="bg2">
                  <a:lumMod val="25000"/>
                </a:schemeClr>
              </a:solidFill>
            </a:endParaRPr>
          </a:p>
        </p:txBody>
      </p:sp>
      <p:sp>
        <p:nvSpPr>
          <p:cNvPr id="32" name="TextBox 31"/>
          <p:cNvSpPr txBox="1"/>
          <p:nvPr/>
        </p:nvSpPr>
        <p:spPr>
          <a:xfrm>
            <a:off x="915322" y="1985736"/>
            <a:ext cx="8179320" cy="300082"/>
          </a:xfrm>
          <a:prstGeom prst="rect">
            <a:avLst/>
          </a:prstGeom>
          <a:noFill/>
        </p:spPr>
        <p:txBody>
          <a:bodyPr wrap="square" rtlCol="0">
            <a:spAutoFit/>
          </a:bodyPr>
          <a:lstStyle/>
          <a:p>
            <a:r>
              <a:rPr lang="en-US" sz="1350" b="1" i="1" dirty="0">
                <a:solidFill>
                  <a:prstClr val="black"/>
                </a:solidFill>
                <a:latin typeface="Calibri Light" panose="020F0302020204030204" pitchFamily="34" charset="0"/>
                <a:cs typeface="Times New Roman" panose="02020603050405020304" pitchFamily="18" charset="0"/>
              </a:rPr>
              <a:t>2. Comprehensive literature search and evidence selection - </a:t>
            </a:r>
            <a:r>
              <a:rPr lang="en-US" sz="1350" dirty="0">
                <a:solidFill>
                  <a:prstClr val="black"/>
                </a:solidFill>
                <a:latin typeface="Calibri Light" panose="020F0302020204030204" pitchFamily="34" charset="0"/>
                <a:cs typeface="Times New Roman" panose="02020603050405020304" pitchFamily="18" charset="0"/>
              </a:rPr>
              <a:t>evaluation of relevance and validity by editorial staff</a:t>
            </a:r>
            <a:endParaRPr lang="en-US" sz="1350" dirty="0"/>
          </a:p>
        </p:txBody>
      </p:sp>
      <p:sp>
        <p:nvSpPr>
          <p:cNvPr id="33" name="TextBox 32"/>
          <p:cNvSpPr txBox="1"/>
          <p:nvPr/>
        </p:nvSpPr>
        <p:spPr>
          <a:xfrm>
            <a:off x="915322" y="3487226"/>
            <a:ext cx="8179320" cy="300082"/>
          </a:xfrm>
          <a:prstGeom prst="rect">
            <a:avLst/>
          </a:prstGeom>
          <a:noFill/>
        </p:spPr>
        <p:txBody>
          <a:bodyPr wrap="square" rtlCol="0">
            <a:spAutoFit/>
          </a:bodyPr>
          <a:lstStyle/>
          <a:p>
            <a:r>
              <a:rPr lang="en-US" sz="1350" b="1" i="1" dirty="0">
                <a:solidFill>
                  <a:prstClr val="black"/>
                </a:solidFill>
                <a:latin typeface="Calibri Light" panose="020F0302020204030204" pitchFamily="34" charset="0"/>
                <a:cs typeface="Times New Roman" panose="02020603050405020304" pitchFamily="18" charset="0"/>
              </a:rPr>
              <a:t>5. Internal clinical review - </a:t>
            </a:r>
            <a:r>
              <a:rPr lang="en-US" sz="1350" dirty="0">
                <a:solidFill>
                  <a:prstClr val="black"/>
                </a:solidFill>
                <a:latin typeface="Calibri Light" panose="020F0302020204030204" pitchFamily="34" charset="0"/>
                <a:cs typeface="Times New Roman" panose="02020603050405020304" pitchFamily="18" charset="0"/>
              </a:rPr>
              <a:t>topic review by a physician editor</a:t>
            </a:r>
            <a:endParaRPr lang="en-US" sz="1350" dirty="0"/>
          </a:p>
        </p:txBody>
      </p:sp>
      <p:sp>
        <p:nvSpPr>
          <p:cNvPr id="34" name="TextBox 33"/>
          <p:cNvSpPr txBox="1"/>
          <p:nvPr/>
        </p:nvSpPr>
        <p:spPr>
          <a:xfrm>
            <a:off x="915321" y="3967807"/>
            <a:ext cx="8358565" cy="507831"/>
          </a:xfrm>
          <a:prstGeom prst="rect">
            <a:avLst/>
          </a:prstGeom>
          <a:noFill/>
        </p:spPr>
        <p:txBody>
          <a:bodyPr wrap="square" rtlCol="0">
            <a:spAutoFit/>
          </a:bodyPr>
          <a:lstStyle/>
          <a:p>
            <a:r>
              <a:rPr lang="en-US" sz="1350" b="1" i="1" dirty="0">
                <a:solidFill>
                  <a:prstClr val="black"/>
                </a:solidFill>
                <a:latin typeface="Calibri Light" panose="020F0302020204030204" pitchFamily="34" charset="0"/>
                <a:cs typeface="Times New Roman" panose="02020603050405020304" pitchFamily="18" charset="0"/>
              </a:rPr>
              <a:t>6. Content expert review - </a:t>
            </a:r>
            <a:r>
              <a:rPr lang="en-US" sz="1350" dirty="0">
                <a:solidFill>
                  <a:prstClr val="black"/>
                </a:solidFill>
                <a:latin typeface="Calibri Light" panose="020F0302020204030204" pitchFamily="34" charset="0"/>
                <a:cs typeface="Times New Roman" panose="02020603050405020304" pitchFamily="18" charset="0"/>
              </a:rPr>
              <a:t>topic review by more experts or specialists; draft </a:t>
            </a:r>
            <a:r>
              <a:rPr lang="en-US" sz="1350" dirty="0" err="1">
                <a:solidFill>
                  <a:prstClr val="black"/>
                </a:solidFill>
                <a:latin typeface="Calibri Light" panose="020F0302020204030204" pitchFamily="34" charset="0"/>
                <a:cs typeface="Times New Roman" panose="02020603050405020304" pitchFamily="18" charset="0"/>
              </a:rPr>
              <a:t>DynaMed’s</a:t>
            </a:r>
            <a:r>
              <a:rPr lang="en-US" sz="1350" dirty="0">
                <a:solidFill>
                  <a:prstClr val="black"/>
                </a:solidFill>
                <a:latin typeface="Calibri Light" panose="020F0302020204030204" pitchFamily="34" charset="0"/>
                <a:cs typeface="Times New Roman" panose="02020603050405020304" pitchFamily="18" charset="0"/>
              </a:rPr>
              <a:t> Overview and Recommendations </a:t>
            </a:r>
            <a:endParaRPr lang="en-US" sz="1350" dirty="0"/>
          </a:p>
        </p:txBody>
      </p:sp>
      <p:sp>
        <p:nvSpPr>
          <p:cNvPr id="35" name="TextBox 34"/>
          <p:cNvSpPr txBox="1"/>
          <p:nvPr/>
        </p:nvSpPr>
        <p:spPr>
          <a:xfrm>
            <a:off x="915322" y="4487350"/>
            <a:ext cx="8179320" cy="300082"/>
          </a:xfrm>
          <a:prstGeom prst="rect">
            <a:avLst/>
          </a:prstGeom>
          <a:noFill/>
        </p:spPr>
        <p:txBody>
          <a:bodyPr wrap="square" rtlCol="0">
            <a:spAutoFit/>
          </a:bodyPr>
          <a:lstStyle/>
          <a:p>
            <a:r>
              <a:rPr lang="en-US" sz="1350" b="1" i="1" dirty="0">
                <a:solidFill>
                  <a:prstClr val="black"/>
                </a:solidFill>
                <a:latin typeface="Calibri Light" panose="020F0302020204030204" pitchFamily="34" charset="0"/>
                <a:cs typeface="Times New Roman" panose="02020603050405020304" pitchFamily="18" charset="0"/>
              </a:rPr>
              <a:t>7. Recommendations review – </a:t>
            </a:r>
            <a:r>
              <a:rPr lang="en-US" sz="1350" dirty="0">
                <a:solidFill>
                  <a:prstClr val="black"/>
                </a:solidFill>
                <a:latin typeface="Calibri Light" panose="020F0302020204030204" pitchFamily="34" charset="0"/>
                <a:cs typeface="Times New Roman" panose="02020603050405020304" pitchFamily="18" charset="0"/>
              </a:rPr>
              <a:t>review of Overview and Recommendations by DynaMed Recommendations Editors</a:t>
            </a:r>
            <a:endParaRPr lang="en-US" sz="1350" dirty="0"/>
          </a:p>
        </p:txBody>
      </p:sp>
      <p:sp>
        <p:nvSpPr>
          <p:cNvPr id="36" name="TextBox 35"/>
          <p:cNvSpPr txBox="1"/>
          <p:nvPr/>
        </p:nvSpPr>
        <p:spPr>
          <a:xfrm>
            <a:off x="915322" y="4952344"/>
            <a:ext cx="8179320" cy="300082"/>
          </a:xfrm>
          <a:prstGeom prst="rect">
            <a:avLst/>
          </a:prstGeom>
          <a:noFill/>
        </p:spPr>
        <p:txBody>
          <a:bodyPr wrap="square" rtlCol="0">
            <a:spAutoFit/>
          </a:bodyPr>
          <a:lstStyle/>
          <a:p>
            <a:r>
              <a:rPr lang="en-US" sz="1350" b="1" i="1" dirty="0">
                <a:solidFill>
                  <a:prstClr val="black"/>
                </a:solidFill>
                <a:latin typeface="Calibri Light" panose="020F0302020204030204" pitchFamily="34" charset="0"/>
                <a:cs typeface="Times New Roman" panose="02020603050405020304" pitchFamily="18" charset="0"/>
              </a:rPr>
              <a:t>8. Final review -</a:t>
            </a:r>
            <a:r>
              <a:rPr lang="en-US" sz="1350" dirty="0">
                <a:solidFill>
                  <a:prstClr val="black"/>
                </a:solidFill>
                <a:latin typeface="Calibri Light" panose="020F0302020204030204" pitchFamily="34" charset="0"/>
                <a:cs typeface="Times New Roman" panose="02020603050405020304" pitchFamily="18" charset="0"/>
              </a:rPr>
              <a:t> topic review for publication by a</a:t>
            </a:r>
            <a:r>
              <a:rPr lang="en-US" sz="1350" dirty="0">
                <a:solidFill>
                  <a:prstClr val="black"/>
                </a:solidFill>
                <a:latin typeface="Calibri Light" panose="020F0302020204030204"/>
                <a:cs typeface="Times New Roman" panose="02020603050405020304" pitchFamily="18" charset="0"/>
              </a:rPr>
              <a:t> DynaMed Deputy Editor </a:t>
            </a:r>
            <a:endParaRPr lang="en-US" sz="1350" dirty="0"/>
          </a:p>
        </p:txBody>
      </p:sp>
      <p:sp>
        <p:nvSpPr>
          <p:cNvPr id="37" name="TextBox 36"/>
          <p:cNvSpPr txBox="1"/>
          <p:nvPr/>
        </p:nvSpPr>
        <p:spPr>
          <a:xfrm>
            <a:off x="915322" y="5482181"/>
            <a:ext cx="8179320" cy="300082"/>
          </a:xfrm>
          <a:prstGeom prst="rect">
            <a:avLst/>
          </a:prstGeom>
          <a:noFill/>
        </p:spPr>
        <p:txBody>
          <a:bodyPr wrap="square" rtlCol="0">
            <a:spAutoFit/>
          </a:bodyPr>
          <a:lstStyle/>
          <a:p>
            <a:r>
              <a:rPr lang="en-US" sz="1350" b="1" i="1" dirty="0">
                <a:solidFill>
                  <a:prstClr val="black"/>
                </a:solidFill>
                <a:latin typeface="Calibri Light" panose="020F0302020204030204" pitchFamily="34" charset="0"/>
                <a:cs typeface="Times New Roman" panose="02020603050405020304" pitchFamily="18" charset="0"/>
              </a:rPr>
              <a:t>9. Daily updating - </a:t>
            </a:r>
            <a:r>
              <a:rPr lang="en-US" sz="1350" dirty="0">
                <a:solidFill>
                  <a:prstClr val="black"/>
                </a:solidFill>
                <a:latin typeface="Calibri Light" panose="020F0302020204030204" pitchFamily="34" charset="0"/>
                <a:cs typeface="Times New Roman" panose="02020603050405020304" pitchFamily="18" charset="0"/>
              </a:rPr>
              <a:t>daily systematic surveillance of &gt; 500 medical journals, guidelines and other venues </a:t>
            </a:r>
            <a:endParaRPr lang="en-US" sz="1350" dirty="0"/>
          </a:p>
        </p:txBody>
      </p:sp>
      <p:sp>
        <p:nvSpPr>
          <p:cNvPr id="38" name="TextBox 37"/>
          <p:cNvSpPr txBox="1"/>
          <p:nvPr/>
        </p:nvSpPr>
        <p:spPr>
          <a:xfrm>
            <a:off x="915322" y="1446975"/>
            <a:ext cx="8179320" cy="300082"/>
          </a:xfrm>
          <a:prstGeom prst="rect">
            <a:avLst/>
          </a:prstGeom>
          <a:noFill/>
        </p:spPr>
        <p:txBody>
          <a:bodyPr wrap="square" rtlCol="0">
            <a:spAutoFit/>
          </a:bodyPr>
          <a:lstStyle/>
          <a:p>
            <a:r>
              <a:rPr lang="en-US" sz="1350" b="1" i="1" dirty="0">
                <a:solidFill>
                  <a:prstClr val="black"/>
                </a:solidFill>
                <a:latin typeface="Calibri Light" panose="020F0302020204030204" pitchFamily="34" charset="0"/>
                <a:cs typeface="Times New Roman" panose="02020603050405020304" pitchFamily="18" charset="0"/>
              </a:rPr>
              <a:t>1. Formulating clinical questions - </a:t>
            </a:r>
            <a:r>
              <a:rPr lang="en-US" sz="1350" dirty="0">
                <a:solidFill>
                  <a:prstClr val="black"/>
                </a:solidFill>
                <a:latin typeface="Calibri Light" panose="020F0302020204030204" pitchFamily="34" charset="0"/>
                <a:cs typeface="Times New Roman" panose="02020603050405020304" pitchFamily="18" charset="0"/>
              </a:rPr>
              <a:t>network of experts, specialists and general practitioners </a:t>
            </a:r>
            <a:endParaRPr lang="en-US" sz="1350" dirty="0"/>
          </a:p>
        </p:txBody>
      </p:sp>
      <p:sp>
        <p:nvSpPr>
          <p:cNvPr id="39" name="TextBox 38"/>
          <p:cNvSpPr txBox="1"/>
          <p:nvPr/>
        </p:nvSpPr>
        <p:spPr>
          <a:xfrm>
            <a:off x="915322" y="2993661"/>
            <a:ext cx="8179320" cy="300082"/>
          </a:xfrm>
          <a:prstGeom prst="rect">
            <a:avLst/>
          </a:prstGeom>
          <a:noFill/>
        </p:spPr>
        <p:txBody>
          <a:bodyPr wrap="square" rtlCol="0">
            <a:spAutoFit/>
          </a:bodyPr>
          <a:lstStyle/>
          <a:p>
            <a:r>
              <a:rPr lang="en-US" sz="1350" b="1" i="1" dirty="0">
                <a:solidFill>
                  <a:prstClr val="black"/>
                </a:solidFill>
                <a:latin typeface="Calibri Light" panose="020F0302020204030204" pitchFamily="34" charset="0"/>
                <a:cs typeface="Times New Roman" panose="02020603050405020304" pitchFamily="18" charset="0"/>
              </a:rPr>
              <a:t>4. Internal methodologic review - </a:t>
            </a:r>
            <a:r>
              <a:rPr lang="en-US" sz="1350" dirty="0">
                <a:solidFill>
                  <a:prstClr val="black"/>
                </a:solidFill>
                <a:latin typeface="Calibri Light" panose="020F0302020204030204" pitchFamily="34" charset="0"/>
                <a:cs typeface="Times New Roman" panose="02020603050405020304" pitchFamily="18" charset="0"/>
              </a:rPr>
              <a:t>review of relevance and validity by a second editorial member </a:t>
            </a:r>
            <a:endParaRPr lang="en-US" sz="1350" dirty="0"/>
          </a:p>
        </p:txBody>
      </p:sp>
      <p:sp>
        <p:nvSpPr>
          <p:cNvPr id="40" name="TextBox 39"/>
          <p:cNvSpPr txBox="1"/>
          <p:nvPr/>
        </p:nvSpPr>
        <p:spPr>
          <a:xfrm>
            <a:off x="915322" y="2492294"/>
            <a:ext cx="8179320" cy="300082"/>
          </a:xfrm>
          <a:prstGeom prst="rect">
            <a:avLst/>
          </a:prstGeom>
          <a:noFill/>
        </p:spPr>
        <p:txBody>
          <a:bodyPr wrap="square" rtlCol="0">
            <a:spAutoFit/>
          </a:bodyPr>
          <a:lstStyle/>
          <a:p>
            <a:r>
              <a:rPr lang="en-US" sz="1350" b="1" i="1" dirty="0">
                <a:solidFill>
                  <a:prstClr val="black"/>
                </a:solidFill>
                <a:latin typeface="Calibri Light" panose="020F0302020204030204" pitchFamily="34" charset="0"/>
                <a:cs typeface="Times New Roman" panose="02020603050405020304" pitchFamily="18" charset="0"/>
              </a:rPr>
              <a:t>3. Topic development - </a:t>
            </a:r>
            <a:r>
              <a:rPr lang="en-US" sz="1350" dirty="0">
                <a:solidFill>
                  <a:prstClr val="black"/>
                </a:solidFill>
                <a:latin typeface="Calibri Light" panose="020F0302020204030204" pitchFamily="34" charset="0"/>
                <a:cs typeface="Times New Roman" panose="02020603050405020304" pitchFamily="18" charset="0"/>
              </a:rPr>
              <a:t>study summary, critical appraisal and</a:t>
            </a:r>
            <a:r>
              <a:rPr lang="en-US" sz="1350" b="1" i="1" dirty="0">
                <a:solidFill>
                  <a:prstClr val="black"/>
                </a:solidFill>
                <a:latin typeface="Calibri Light" panose="020F0302020204030204" pitchFamily="34" charset="0"/>
                <a:cs typeface="Times New Roman" panose="02020603050405020304" pitchFamily="18" charset="0"/>
              </a:rPr>
              <a:t> </a:t>
            </a:r>
            <a:r>
              <a:rPr lang="en-US" sz="1350" dirty="0">
                <a:solidFill>
                  <a:prstClr val="black"/>
                </a:solidFill>
                <a:latin typeface="Calibri Light" panose="020F0302020204030204" pitchFamily="34" charset="0"/>
                <a:cs typeface="Times New Roman" panose="02020603050405020304" pitchFamily="18" charset="0"/>
              </a:rPr>
              <a:t>level of evidence </a:t>
            </a:r>
            <a:endParaRPr lang="en-US" sz="1350" dirty="0"/>
          </a:p>
        </p:txBody>
      </p:sp>
    </p:spTree>
    <p:extLst>
      <p:ext uri="{BB962C8B-B14F-4D97-AF65-F5344CB8AC3E}">
        <p14:creationId xmlns:p14="http://schemas.microsoft.com/office/powerpoint/2010/main" val="3426977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8" grpId="0"/>
      <p:bldP spid="39" grpId="0"/>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2"/>
          <a:stretch>
            <a:fillRect/>
          </a:stretch>
        </p:blipFill>
        <p:spPr>
          <a:xfrm>
            <a:off x="260748" y="4821052"/>
            <a:ext cx="579972" cy="564842"/>
          </a:xfrm>
          <a:prstGeom prst="rect">
            <a:avLst/>
          </a:prstGeom>
        </p:spPr>
      </p:pic>
      <p:grpSp>
        <p:nvGrpSpPr>
          <p:cNvPr id="4" name="Group 3"/>
          <p:cNvGrpSpPr/>
          <p:nvPr/>
        </p:nvGrpSpPr>
        <p:grpSpPr>
          <a:xfrm>
            <a:off x="332802" y="1402776"/>
            <a:ext cx="426742" cy="437419"/>
            <a:chOff x="388175" y="5659120"/>
            <a:chExt cx="922465" cy="902459"/>
          </a:xfrm>
        </p:grpSpPr>
        <p:sp>
          <p:nvSpPr>
            <p:cNvPr id="5" name="Oval 4"/>
            <p:cNvSpPr/>
            <p:nvPr/>
          </p:nvSpPr>
          <p:spPr>
            <a:xfrm>
              <a:off x="388175" y="5659120"/>
              <a:ext cx="922465" cy="902459"/>
            </a:xfrm>
            <a:prstGeom prst="ellipse">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pic>
          <p:nvPicPr>
            <p:cNvPr id="6" name="Picture 5"/>
            <p:cNvPicPr>
              <a:picLocks noChangeAspect="1"/>
            </p:cNvPicPr>
            <p:nvPr/>
          </p:nvPicPr>
          <p:blipFill>
            <a:blip r:embed="rId3"/>
            <a:stretch>
              <a:fillRect/>
            </a:stretch>
          </p:blipFill>
          <p:spPr>
            <a:xfrm>
              <a:off x="724913" y="5889433"/>
              <a:ext cx="248988" cy="441832"/>
            </a:xfrm>
            <a:prstGeom prst="rect">
              <a:avLst/>
            </a:prstGeom>
          </p:spPr>
        </p:pic>
      </p:grpSp>
      <p:grpSp>
        <p:nvGrpSpPr>
          <p:cNvPr id="7" name="Group 6"/>
          <p:cNvGrpSpPr/>
          <p:nvPr/>
        </p:nvGrpSpPr>
        <p:grpSpPr>
          <a:xfrm>
            <a:off x="332802" y="1905193"/>
            <a:ext cx="426742" cy="437419"/>
            <a:chOff x="1748025" y="5207890"/>
            <a:chExt cx="922465" cy="902459"/>
          </a:xfrm>
        </p:grpSpPr>
        <p:sp>
          <p:nvSpPr>
            <p:cNvPr id="8" name="Oval 7"/>
            <p:cNvSpPr/>
            <p:nvPr/>
          </p:nvSpPr>
          <p:spPr>
            <a:xfrm>
              <a:off x="1748025" y="5207890"/>
              <a:ext cx="922465" cy="902459"/>
            </a:xfrm>
            <a:prstGeom prst="ellipse">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pic>
          <p:nvPicPr>
            <p:cNvPr id="9" name="Picture 8"/>
            <p:cNvPicPr>
              <a:picLocks noChangeAspect="1"/>
            </p:cNvPicPr>
            <p:nvPr/>
          </p:nvPicPr>
          <p:blipFill rotWithShape="1">
            <a:blip r:embed="rId4"/>
            <a:srcRect t="18644" b="7495"/>
            <a:stretch/>
          </p:blipFill>
          <p:spPr>
            <a:xfrm>
              <a:off x="1850314" y="5495991"/>
              <a:ext cx="717886" cy="289864"/>
            </a:xfrm>
            <a:prstGeom prst="rect">
              <a:avLst/>
            </a:prstGeom>
          </p:spPr>
        </p:pic>
      </p:grpSp>
      <p:grpSp>
        <p:nvGrpSpPr>
          <p:cNvPr id="10" name="Group 9"/>
          <p:cNvGrpSpPr/>
          <p:nvPr/>
        </p:nvGrpSpPr>
        <p:grpSpPr>
          <a:xfrm>
            <a:off x="332802" y="2418209"/>
            <a:ext cx="426742" cy="437419"/>
            <a:chOff x="3499455" y="4938386"/>
            <a:chExt cx="922465" cy="902459"/>
          </a:xfrm>
        </p:grpSpPr>
        <p:sp>
          <p:nvSpPr>
            <p:cNvPr id="11" name="Oval 10"/>
            <p:cNvSpPr/>
            <p:nvPr/>
          </p:nvSpPr>
          <p:spPr>
            <a:xfrm>
              <a:off x="3499455" y="4938386"/>
              <a:ext cx="922465" cy="902459"/>
            </a:xfrm>
            <a:prstGeom prst="ellipse">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pic>
          <p:nvPicPr>
            <p:cNvPr id="12" name="Picture 11"/>
            <p:cNvPicPr>
              <a:picLocks noChangeAspect="1"/>
            </p:cNvPicPr>
            <p:nvPr/>
          </p:nvPicPr>
          <p:blipFill>
            <a:blip r:embed="rId5"/>
            <a:stretch>
              <a:fillRect/>
            </a:stretch>
          </p:blipFill>
          <p:spPr>
            <a:xfrm>
              <a:off x="3664710" y="5158557"/>
              <a:ext cx="591954" cy="419908"/>
            </a:xfrm>
            <a:prstGeom prst="rect">
              <a:avLst/>
            </a:prstGeom>
          </p:spPr>
        </p:pic>
      </p:grpSp>
      <p:grpSp>
        <p:nvGrpSpPr>
          <p:cNvPr id="13" name="Group 12"/>
          <p:cNvGrpSpPr/>
          <p:nvPr/>
        </p:nvGrpSpPr>
        <p:grpSpPr>
          <a:xfrm>
            <a:off x="332802" y="2914594"/>
            <a:ext cx="426742" cy="437419"/>
            <a:chOff x="4808942" y="4193252"/>
            <a:chExt cx="922465" cy="902459"/>
          </a:xfrm>
        </p:grpSpPr>
        <p:sp>
          <p:nvSpPr>
            <p:cNvPr id="14" name="Oval 13"/>
            <p:cNvSpPr/>
            <p:nvPr/>
          </p:nvSpPr>
          <p:spPr>
            <a:xfrm>
              <a:off x="4808942" y="4193252"/>
              <a:ext cx="922465" cy="902459"/>
            </a:xfrm>
            <a:prstGeom prst="ellipse">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pic>
          <p:nvPicPr>
            <p:cNvPr id="15" name="Picture 14"/>
            <p:cNvPicPr>
              <a:picLocks noChangeAspect="1"/>
            </p:cNvPicPr>
            <p:nvPr/>
          </p:nvPicPr>
          <p:blipFill rotWithShape="1">
            <a:blip r:embed="rId6"/>
            <a:srcRect r="3292"/>
            <a:stretch/>
          </p:blipFill>
          <p:spPr>
            <a:xfrm>
              <a:off x="5052314" y="4349914"/>
              <a:ext cx="494526" cy="481792"/>
            </a:xfrm>
            <a:prstGeom prst="rect">
              <a:avLst/>
            </a:prstGeom>
          </p:spPr>
        </p:pic>
      </p:grpSp>
      <p:grpSp>
        <p:nvGrpSpPr>
          <p:cNvPr id="16" name="Group 15"/>
          <p:cNvGrpSpPr/>
          <p:nvPr/>
        </p:nvGrpSpPr>
        <p:grpSpPr>
          <a:xfrm>
            <a:off x="332802" y="3410262"/>
            <a:ext cx="426742" cy="437419"/>
            <a:chOff x="5943824" y="3402342"/>
            <a:chExt cx="922465" cy="902459"/>
          </a:xfrm>
        </p:grpSpPr>
        <p:sp>
          <p:nvSpPr>
            <p:cNvPr id="17" name="Oval 16"/>
            <p:cNvSpPr/>
            <p:nvPr/>
          </p:nvSpPr>
          <p:spPr>
            <a:xfrm>
              <a:off x="5943824" y="3402342"/>
              <a:ext cx="922465" cy="902459"/>
            </a:xfrm>
            <a:prstGeom prst="ellipse">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pic>
          <p:nvPicPr>
            <p:cNvPr id="18" name="Picture 17"/>
            <p:cNvPicPr>
              <a:picLocks noChangeAspect="1"/>
            </p:cNvPicPr>
            <p:nvPr/>
          </p:nvPicPr>
          <p:blipFill>
            <a:blip r:embed="rId7"/>
            <a:stretch>
              <a:fillRect/>
            </a:stretch>
          </p:blipFill>
          <p:spPr>
            <a:xfrm>
              <a:off x="6077355" y="3576502"/>
              <a:ext cx="596762" cy="554137"/>
            </a:xfrm>
            <a:prstGeom prst="rect">
              <a:avLst/>
            </a:prstGeom>
          </p:spPr>
        </p:pic>
      </p:grpSp>
      <p:grpSp>
        <p:nvGrpSpPr>
          <p:cNvPr id="19" name="Group 18"/>
          <p:cNvGrpSpPr/>
          <p:nvPr/>
        </p:nvGrpSpPr>
        <p:grpSpPr>
          <a:xfrm>
            <a:off x="332802" y="3908835"/>
            <a:ext cx="426742" cy="437419"/>
            <a:chOff x="5971360" y="2499329"/>
            <a:chExt cx="843263" cy="826139"/>
          </a:xfrm>
        </p:grpSpPr>
        <p:sp>
          <p:nvSpPr>
            <p:cNvPr id="20" name="Oval 19"/>
            <p:cNvSpPr/>
            <p:nvPr/>
          </p:nvSpPr>
          <p:spPr>
            <a:xfrm>
              <a:off x="5971360" y="2499329"/>
              <a:ext cx="843263" cy="826139"/>
            </a:xfrm>
            <a:prstGeom prst="ellipse">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pic>
          <p:nvPicPr>
            <p:cNvPr id="21" name="Picture 20"/>
            <p:cNvPicPr>
              <a:picLocks noChangeAspect="1"/>
            </p:cNvPicPr>
            <p:nvPr/>
          </p:nvPicPr>
          <p:blipFill rotWithShape="1">
            <a:blip r:embed="rId8"/>
            <a:srcRect r="1745"/>
            <a:stretch/>
          </p:blipFill>
          <p:spPr>
            <a:xfrm>
              <a:off x="6101889" y="2654547"/>
              <a:ext cx="584953" cy="520922"/>
            </a:xfrm>
            <a:prstGeom prst="rect">
              <a:avLst/>
            </a:prstGeom>
          </p:spPr>
        </p:pic>
      </p:grpSp>
      <p:grpSp>
        <p:nvGrpSpPr>
          <p:cNvPr id="22" name="Group 21"/>
          <p:cNvGrpSpPr/>
          <p:nvPr/>
        </p:nvGrpSpPr>
        <p:grpSpPr>
          <a:xfrm>
            <a:off x="332802" y="4411023"/>
            <a:ext cx="426742" cy="437419"/>
            <a:chOff x="7072002" y="2489980"/>
            <a:chExt cx="843263" cy="826139"/>
          </a:xfrm>
        </p:grpSpPr>
        <p:sp>
          <p:nvSpPr>
            <p:cNvPr id="23" name="Oval 22"/>
            <p:cNvSpPr/>
            <p:nvPr/>
          </p:nvSpPr>
          <p:spPr>
            <a:xfrm>
              <a:off x="7072002" y="2489980"/>
              <a:ext cx="843263" cy="826139"/>
            </a:xfrm>
            <a:prstGeom prst="ellipse">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pic>
          <p:nvPicPr>
            <p:cNvPr id="24" name="Picture 23"/>
            <p:cNvPicPr>
              <a:picLocks noChangeAspect="1"/>
            </p:cNvPicPr>
            <p:nvPr/>
          </p:nvPicPr>
          <p:blipFill>
            <a:blip r:embed="rId9">
              <a:biLevel thresh="25000"/>
            </a:blip>
            <a:stretch>
              <a:fillRect/>
            </a:stretch>
          </p:blipFill>
          <p:spPr>
            <a:xfrm>
              <a:off x="7217559" y="2638313"/>
              <a:ext cx="539380" cy="507178"/>
            </a:xfrm>
            <a:prstGeom prst="rect">
              <a:avLst/>
            </a:prstGeom>
          </p:spPr>
        </p:pic>
      </p:grpSp>
      <p:pic>
        <p:nvPicPr>
          <p:cNvPr id="26" name="Picture 25"/>
          <p:cNvPicPr>
            <a:picLocks noChangeAspect="1"/>
          </p:cNvPicPr>
          <p:nvPr/>
        </p:nvPicPr>
        <p:blipFill>
          <a:blip r:embed="rId10"/>
          <a:stretch>
            <a:fillRect/>
          </a:stretch>
        </p:blipFill>
        <p:spPr>
          <a:xfrm>
            <a:off x="303816" y="5383650"/>
            <a:ext cx="479107" cy="474064"/>
          </a:xfrm>
          <a:prstGeom prst="rect">
            <a:avLst/>
          </a:prstGeom>
        </p:spPr>
      </p:pic>
      <p:sp>
        <p:nvSpPr>
          <p:cNvPr id="27" name="Subtitle 2"/>
          <p:cNvSpPr txBox="1">
            <a:spLocks/>
          </p:cNvSpPr>
          <p:nvPr/>
        </p:nvSpPr>
        <p:spPr>
          <a:xfrm>
            <a:off x="915321" y="564776"/>
            <a:ext cx="7130377" cy="837999"/>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i="1" dirty="0"/>
              <a:t>DynaMed </a:t>
            </a:r>
            <a:r>
              <a:rPr lang="en-US" sz="1800" b="1" i="1" dirty="0" smtClean="0"/>
              <a:t>Plus Change in Editorial Process for PDA </a:t>
            </a:r>
            <a:r>
              <a:rPr lang="en-US" sz="1800" b="1" i="1" dirty="0"/>
              <a:t>development</a:t>
            </a:r>
            <a:endParaRPr lang="en-US" sz="1800" dirty="0">
              <a:solidFill>
                <a:schemeClr val="tx1">
                  <a:lumMod val="95000"/>
                  <a:lumOff val="5000"/>
                </a:schemeClr>
              </a:solidFill>
            </a:endParaRPr>
          </a:p>
        </p:txBody>
      </p:sp>
      <p:sp>
        <p:nvSpPr>
          <p:cNvPr id="32" name="TextBox 31"/>
          <p:cNvSpPr txBox="1"/>
          <p:nvPr/>
        </p:nvSpPr>
        <p:spPr>
          <a:xfrm>
            <a:off x="915322" y="1985736"/>
            <a:ext cx="8179320" cy="300082"/>
          </a:xfrm>
          <a:prstGeom prst="rect">
            <a:avLst/>
          </a:prstGeom>
          <a:noFill/>
        </p:spPr>
        <p:txBody>
          <a:bodyPr wrap="square" rtlCol="0">
            <a:spAutoFit/>
          </a:bodyPr>
          <a:lstStyle/>
          <a:p>
            <a:r>
              <a:rPr lang="en-US" sz="1350" b="1" i="1" dirty="0">
                <a:solidFill>
                  <a:prstClr val="black"/>
                </a:solidFill>
                <a:latin typeface="Calibri Light" panose="020F0302020204030204" pitchFamily="34" charset="0"/>
                <a:cs typeface="Times New Roman" panose="02020603050405020304" pitchFamily="18" charset="0"/>
              </a:rPr>
              <a:t>2. Comprehensive literature search and evidence selection - </a:t>
            </a:r>
            <a:r>
              <a:rPr lang="en-US" sz="1350" dirty="0">
                <a:solidFill>
                  <a:prstClr val="black"/>
                </a:solidFill>
                <a:latin typeface="Calibri Light" panose="020F0302020204030204" pitchFamily="34" charset="0"/>
                <a:cs typeface="Times New Roman" panose="02020603050405020304" pitchFamily="18" charset="0"/>
              </a:rPr>
              <a:t>evaluation of relevance and validity by editorial staff</a:t>
            </a:r>
            <a:endParaRPr lang="en-US" sz="1350" dirty="0"/>
          </a:p>
        </p:txBody>
      </p:sp>
      <p:sp>
        <p:nvSpPr>
          <p:cNvPr id="33" name="TextBox 32"/>
          <p:cNvSpPr txBox="1"/>
          <p:nvPr/>
        </p:nvSpPr>
        <p:spPr>
          <a:xfrm>
            <a:off x="915322" y="3487226"/>
            <a:ext cx="8179320" cy="300082"/>
          </a:xfrm>
          <a:prstGeom prst="rect">
            <a:avLst/>
          </a:prstGeom>
          <a:noFill/>
        </p:spPr>
        <p:txBody>
          <a:bodyPr wrap="square" rtlCol="0">
            <a:spAutoFit/>
          </a:bodyPr>
          <a:lstStyle/>
          <a:p>
            <a:r>
              <a:rPr lang="en-US" sz="1350" b="1" i="1" dirty="0">
                <a:solidFill>
                  <a:prstClr val="black"/>
                </a:solidFill>
                <a:latin typeface="Calibri Light" panose="020F0302020204030204" pitchFamily="34" charset="0"/>
                <a:cs typeface="Times New Roman" panose="02020603050405020304" pitchFamily="18" charset="0"/>
              </a:rPr>
              <a:t>5. Internal clinical review - </a:t>
            </a:r>
            <a:r>
              <a:rPr lang="en-US" sz="1350" dirty="0">
                <a:solidFill>
                  <a:prstClr val="black"/>
                </a:solidFill>
                <a:latin typeface="Calibri Light" panose="020F0302020204030204" pitchFamily="34" charset="0"/>
                <a:cs typeface="Times New Roman" panose="02020603050405020304" pitchFamily="18" charset="0"/>
              </a:rPr>
              <a:t>topic review by a physician editor</a:t>
            </a:r>
            <a:endParaRPr lang="en-US" sz="1350" dirty="0"/>
          </a:p>
        </p:txBody>
      </p:sp>
      <p:sp>
        <p:nvSpPr>
          <p:cNvPr id="34" name="TextBox 33"/>
          <p:cNvSpPr txBox="1"/>
          <p:nvPr/>
        </p:nvSpPr>
        <p:spPr>
          <a:xfrm>
            <a:off x="915321" y="3967807"/>
            <a:ext cx="8358565" cy="300082"/>
          </a:xfrm>
          <a:prstGeom prst="rect">
            <a:avLst/>
          </a:prstGeom>
          <a:noFill/>
        </p:spPr>
        <p:txBody>
          <a:bodyPr wrap="square" rtlCol="0">
            <a:spAutoFit/>
          </a:bodyPr>
          <a:lstStyle/>
          <a:p>
            <a:r>
              <a:rPr lang="en-US" sz="1350" b="1" i="1" dirty="0">
                <a:solidFill>
                  <a:prstClr val="black"/>
                </a:solidFill>
                <a:latin typeface="Calibri Light" panose="020F0302020204030204" pitchFamily="34" charset="0"/>
                <a:cs typeface="Times New Roman" panose="02020603050405020304" pitchFamily="18" charset="0"/>
              </a:rPr>
              <a:t>6. Content expert review - </a:t>
            </a:r>
            <a:r>
              <a:rPr lang="en-US" sz="1350" dirty="0">
                <a:solidFill>
                  <a:prstClr val="black"/>
                </a:solidFill>
                <a:latin typeface="Calibri Light" panose="020F0302020204030204" pitchFamily="34" charset="0"/>
                <a:cs typeface="Times New Roman" panose="02020603050405020304" pitchFamily="18" charset="0"/>
              </a:rPr>
              <a:t>topic review by more experts or specialists, including </a:t>
            </a:r>
            <a:r>
              <a:rPr lang="en-US" sz="1350" b="1" dirty="0">
                <a:solidFill>
                  <a:schemeClr val="accent5">
                    <a:lumMod val="75000"/>
                  </a:schemeClr>
                </a:solidFill>
                <a:latin typeface="Calibri Light" panose="020F0302020204030204" pitchFamily="34" charset="0"/>
                <a:cs typeface="Times New Roman" panose="02020603050405020304" pitchFamily="18" charset="0"/>
              </a:rPr>
              <a:t>consumer health language expert</a:t>
            </a:r>
            <a:endParaRPr lang="en-US" sz="1350" b="1" dirty="0">
              <a:solidFill>
                <a:schemeClr val="accent5">
                  <a:lumMod val="75000"/>
                </a:schemeClr>
              </a:solidFill>
            </a:endParaRPr>
          </a:p>
        </p:txBody>
      </p:sp>
      <p:sp>
        <p:nvSpPr>
          <p:cNvPr id="35" name="TextBox 34"/>
          <p:cNvSpPr txBox="1"/>
          <p:nvPr/>
        </p:nvSpPr>
        <p:spPr>
          <a:xfrm>
            <a:off x="915322" y="4487350"/>
            <a:ext cx="8179320" cy="300082"/>
          </a:xfrm>
          <a:prstGeom prst="rect">
            <a:avLst/>
          </a:prstGeom>
          <a:noFill/>
        </p:spPr>
        <p:txBody>
          <a:bodyPr wrap="square" rtlCol="0">
            <a:spAutoFit/>
          </a:bodyPr>
          <a:lstStyle/>
          <a:p>
            <a:r>
              <a:rPr lang="en-US" sz="1350" b="1" i="1" dirty="0">
                <a:solidFill>
                  <a:prstClr val="black"/>
                </a:solidFill>
                <a:latin typeface="Calibri Light" panose="020F0302020204030204" pitchFamily="34" charset="0"/>
                <a:cs typeface="Times New Roman" panose="02020603050405020304" pitchFamily="18" charset="0"/>
              </a:rPr>
              <a:t>7. Recommendations review – </a:t>
            </a:r>
            <a:r>
              <a:rPr lang="en-US" sz="1350" dirty="0">
                <a:solidFill>
                  <a:prstClr val="black"/>
                </a:solidFill>
                <a:latin typeface="Calibri Light" panose="020F0302020204030204" pitchFamily="34" charset="0"/>
                <a:cs typeface="Times New Roman" panose="02020603050405020304" pitchFamily="18" charset="0"/>
              </a:rPr>
              <a:t>review of Overview and Recommendations by DynaMed Recommendations Editors</a:t>
            </a:r>
            <a:endParaRPr lang="en-US" sz="1350" dirty="0"/>
          </a:p>
        </p:txBody>
      </p:sp>
      <p:sp>
        <p:nvSpPr>
          <p:cNvPr id="36" name="TextBox 35"/>
          <p:cNvSpPr txBox="1"/>
          <p:nvPr/>
        </p:nvSpPr>
        <p:spPr>
          <a:xfrm>
            <a:off x="915322" y="4952344"/>
            <a:ext cx="8179320" cy="300082"/>
          </a:xfrm>
          <a:prstGeom prst="rect">
            <a:avLst/>
          </a:prstGeom>
          <a:noFill/>
        </p:spPr>
        <p:txBody>
          <a:bodyPr wrap="square" rtlCol="0">
            <a:spAutoFit/>
          </a:bodyPr>
          <a:lstStyle/>
          <a:p>
            <a:r>
              <a:rPr lang="en-US" sz="1350" b="1" i="1" dirty="0">
                <a:solidFill>
                  <a:prstClr val="black"/>
                </a:solidFill>
                <a:latin typeface="Calibri Light" panose="020F0302020204030204" pitchFamily="34" charset="0"/>
                <a:cs typeface="Times New Roman" panose="02020603050405020304" pitchFamily="18" charset="0"/>
              </a:rPr>
              <a:t>8. Final review -</a:t>
            </a:r>
            <a:r>
              <a:rPr lang="en-US" sz="1350" dirty="0">
                <a:solidFill>
                  <a:prstClr val="black"/>
                </a:solidFill>
                <a:latin typeface="Calibri Light" panose="020F0302020204030204" pitchFamily="34" charset="0"/>
                <a:cs typeface="Times New Roman" panose="02020603050405020304" pitchFamily="18" charset="0"/>
              </a:rPr>
              <a:t> topic review for publication by a</a:t>
            </a:r>
            <a:r>
              <a:rPr lang="en-US" sz="1350" dirty="0">
                <a:solidFill>
                  <a:prstClr val="black"/>
                </a:solidFill>
                <a:latin typeface="Calibri Light" panose="020F0302020204030204"/>
                <a:cs typeface="Times New Roman" panose="02020603050405020304" pitchFamily="18" charset="0"/>
              </a:rPr>
              <a:t> DynaMed Deputy Editor </a:t>
            </a:r>
            <a:endParaRPr lang="en-US" sz="1350" dirty="0"/>
          </a:p>
        </p:txBody>
      </p:sp>
      <p:sp>
        <p:nvSpPr>
          <p:cNvPr id="37" name="TextBox 36"/>
          <p:cNvSpPr txBox="1"/>
          <p:nvPr/>
        </p:nvSpPr>
        <p:spPr>
          <a:xfrm>
            <a:off x="915322" y="5482181"/>
            <a:ext cx="8179320" cy="300082"/>
          </a:xfrm>
          <a:prstGeom prst="rect">
            <a:avLst/>
          </a:prstGeom>
          <a:noFill/>
        </p:spPr>
        <p:txBody>
          <a:bodyPr wrap="square" rtlCol="0">
            <a:spAutoFit/>
          </a:bodyPr>
          <a:lstStyle/>
          <a:p>
            <a:r>
              <a:rPr lang="en-US" sz="1350" b="1" i="1" dirty="0">
                <a:solidFill>
                  <a:prstClr val="black"/>
                </a:solidFill>
                <a:latin typeface="Calibri Light" panose="020F0302020204030204" pitchFamily="34" charset="0"/>
                <a:cs typeface="Times New Roman" panose="02020603050405020304" pitchFamily="18" charset="0"/>
              </a:rPr>
              <a:t>9. </a:t>
            </a:r>
            <a:r>
              <a:rPr lang="en-US" sz="1350" b="1" i="1" dirty="0">
                <a:solidFill>
                  <a:schemeClr val="accent5">
                    <a:lumMod val="75000"/>
                  </a:schemeClr>
                </a:solidFill>
                <a:latin typeface="Calibri Light" panose="020F0302020204030204" pitchFamily="34" charset="0"/>
                <a:cs typeface="Times New Roman" panose="02020603050405020304" pitchFamily="18" charset="0"/>
              </a:rPr>
              <a:t>Updating in response to patient feedback</a:t>
            </a:r>
            <a:endParaRPr lang="en-US" sz="1350" dirty="0">
              <a:solidFill>
                <a:schemeClr val="accent5">
                  <a:lumMod val="75000"/>
                </a:schemeClr>
              </a:solidFill>
            </a:endParaRPr>
          </a:p>
        </p:txBody>
      </p:sp>
      <p:sp>
        <p:nvSpPr>
          <p:cNvPr id="38" name="TextBox 37"/>
          <p:cNvSpPr txBox="1"/>
          <p:nvPr/>
        </p:nvSpPr>
        <p:spPr>
          <a:xfrm>
            <a:off x="915322" y="1446975"/>
            <a:ext cx="8179320" cy="300082"/>
          </a:xfrm>
          <a:prstGeom prst="rect">
            <a:avLst/>
          </a:prstGeom>
          <a:noFill/>
        </p:spPr>
        <p:txBody>
          <a:bodyPr wrap="square" rtlCol="0">
            <a:spAutoFit/>
          </a:bodyPr>
          <a:lstStyle/>
          <a:p>
            <a:r>
              <a:rPr lang="en-US" sz="1350" b="1" i="1" dirty="0">
                <a:solidFill>
                  <a:prstClr val="black"/>
                </a:solidFill>
                <a:latin typeface="Calibri Light" panose="020F0302020204030204" pitchFamily="34" charset="0"/>
                <a:cs typeface="Times New Roman" panose="02020603050405020304" pitchFamily="18" charset="0"/>
              </a:rPr>
              <a:t>1. Formulating clinical questions - </a:t>
            </a:r>
            <a:r>
              <a:rPr lang="en-US" sz="1350" dirty="0">
                <a:solidFill>
                  <a:prstClr val="black"/>
                </a:solidFill>
                <a:latin typeface="Calibri Light" panose="020F0302020204030204" pitchFamily="34" charset="0"/>
                <a:cs typeface="Times New Roman" panose="02020603050405020304" pitchFamily="18" charset="0"/>
              </a:rPr>
              <a:t>network of experts </a:t>
            </a:r>
            <a:r>
              <a:rPr lang="en-US" sz="1350" b="1" dirty="0">
                <a:solidFill>
                  <a:schemeClr val="accent5">
                    <a:lumMod val="75000"/>
                  </a:schemeClr>
                </a:solidFill>
                <a:latin typeface="Calibri Light" panose="020F0302020204030204" pitchFamily="34" charset="0"/>
                <a:cs typeface="Times New Roman" panose="02020603050405020304" pitchFamily="18" charset="0"/>
              </a:rPr>
              <a:t>and patients</a:t>
            </a:r>
            <a:endParaRPr lang="en-US" sz="1350" b="1" dirty="0">
              <a:solidFill>
                <a:schemeClr val="accent5">
                  <a:lumMod val="75000"/>
                </a:schemeClr>
              </a:solidFill>
            </a:endParaRPr>
          </a:p>
        </p:txBody>
      </p:sp>
      <p:sp>
        <p:nvSpPr>
          <p:cNvPr id="39" name="TextBox 38"/>
          <p:cNvSpPr txBox="1"/>
          <p:nvPr/>
        </p:nvSpPr>
        <p:spPr>
          <a:xfrm>
            <a:off x="915322" y="3003746"/>
            <a:ext cx="8179320" cy="300082"/>
          </a:xfrm>
          <a:prstGeom prst="rect">
            <a:avLst/>
          </a:prstGeom>
          <a:noFill/>
        </p:spPr>
        <p:txBody>
          <a:bodyPr wrap="square" rtlCol="0">
            <a:spAutoFit/>
          </a:bodyPr>
          <a:lstStyle/>
          <a:p>
            <a:r>
              <a:rPr lang="en-US" sz="1350" b="1" i="1" dirty="0">
                <a:solidFill>
                  <a:prstClr val="black"/>
                </a:solidFill>
                <a:latin typeface="Calibri Light" panose="020F0302020204030204" pitchFamily="34" charset="0"/>
                <a:cs typeface="Times New Roman" panose="02020603050405020304" pitchFamily="18" charset="0"/>
              </a:rPr>
              <a:t>4. Internal methodologic review - </a:t>
            </a:r>
            <a:r>
              <a:rPr lang="en-US" sz="1350" dirty="0">
                <a:solidFill>
                  <a:prstClr val="black"/>
                </a:solidFill>
                <a:latin typeface="Calibri Light" panose="020F0302020204030204" pitchFamily="34" charset="0"/>
                <a:cs typeface="Times New Roman" panose="02020603050405020304" pitchFamily="18" charset="0"/>
              </a:rPr>
              <a:t>review of relevance and validity by a second editorial member </a:t>
            </a:r>
            <a:endParaRPr lang="en-US" sz="1350" dirty="0"/>
          </a:p>
        </p:txBody>
      </p:sp>
      <p:sp>
        <p:nvSpPr>
          <p:cNvPr id="40" name="TextBox 39"/>
          <p:cNvSpPr txBox="1"/>
          <p:nvPr/>
        </p:nvSpPr>
        <p:spPr>
          <a:xfrm>
            <a:off x="915322" y="2492294"/>
            <a:ext cx="8179320" cy="300082"/>
          </a:xfrm>
          <a:prstGeom prst="rect">
            <a:avLst/>
          </a:prstGeom>
          <a:noFill/>
        </p:spPr>
        <p:txBody>
          <a:bodyPr wrap="square" rtlCol="0">
            <a:spAutoFit/>
          </a:bodyPr>
          <a:lstStyle/>
          <a:p>
            <a:r>
              <a:rPr lang="en-US" sz="1350" b="1" i="1" dirty="0">
                <a:solidFill>
                  <a:prstClr val="black"/>
                </a:solidFill>
                <a:latin typeface="Calibri Light" panose="020F0302020204030204" pitchFamily="34" charset="0"/>
                <a:cs typeface="Times New Roman" panose="02020603050405020304" pitchFamily="18" charset="0"/>
              </a:rPr>
              <a:t>3. Topic development - </a:t>
            </a:r>
            <a:r>
              <a:rPr lang="en-US" sz="1350" dirty="0">
                <a:solidFill>
                  <a:prstClr val="black"/>
                </a:solidFill>
                <a:latin typeface="Calibri Light" panose="020F0302020204030204" pitchFamily="34" charset="0"/>
                <a:cs typeface="Times New Roman" panose="02020603050405020304" pitchFamily="18" charset="0"/>
              </a:rPr>
              <a:t>study summary, critical appraisal and</a:t>
            </a:r>
            <a:r>
              <a:rPr lang="en-US" sz="1350" b="1" i="1" dirty="0">
                <a:solidFill>
                  <a:prstClr val="black"/>
                </a:solidFill>
                <a:latin typeface="Calibri Light" panose="020F0302020204030204" pitchFamily="34" charset="0"/>
                <a:cs typeface="Times New Roman" panose="02020603050405020304" pitchFamily="18" charset="0"/>
              </a:rPr>
              <a:t> </a:t>
            </a:r>
            <a:r>
              <a:rPr lang="en-US" sz="1350" dirty="0">
                <a:solidFill>
                  <a:prstClr val="black"/>
                </a:solidFill>
                <a:latin typeface="Calibri Light" panose="020F0302020204030204" pitchFamily="34" charset="0"/>
                <a:cs typeface="Times New Roman" panose="02020603050405020304" pitchFamily="18" charset="0"/>
              </a:rPr>
              <a:t>level of evidence </a:t>
            </a:r>
            <a:endParaRPr lang="en-US" sz="1350" dirty="0"/>
          </a:p>
        </p:txBody>
      </p:sp>
    </p:spTree>
    <p:extLst>
      <p:ext uri="{BB962C8B-B14F-4D97-AF65-F5344CB8AC3E}">
        <p14:creationId xmlns:p14="http://schemas.microsoft.com/office/powerpoint/2010/main" val="11672300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773354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25430" t="24781" r="4114" b="9543"/>
          <a:stretch/>
        </p:blipFill>
        <p:spPr>
          <a:xfrm>
            <a:off x="1023246" y="1601833"/>
            <a:ext cx="7941140" cy="4163786"/>
          </a:xfrm>
          <a:prstGeom prst="rect">
            <a:avLst/>
          </a:prstGeom>
        </p:spPr>
      </p:pic>
      <p:grpSp>
        <p:nvGrpSpPr>
          <p:cNvPr id="4" name="Group 3"/>
          <p:cNvGrpSpPr/>
          <p:nvPr/>
        </p:nvGrpSpPr>
        <p:grpSpPr>
          <a:xfrm>
            <a:off x="68580" y="3129561"/>
            <a:ext cx="1171391" cy="456192"/>
            <a:chOff x="38948" y="4607781"/>
            <a:chExt cx="2082473" cy="811008"/>
          </a:xfrm>
        </p:grpSpPr>
        <p:sp>
          <p:nvSpPr>
            <p:cNvPr id="5" name="Right Arrow 4"/>
            <p:cNvSpPr/>
            <p:nvPr/>
          </p:nvSpPr>
          <p:spPr>
            <a:xfrm rot="21073450">
              <a:off x="1468025" y="4815657"/>
              <a:ext cx="653396" cy="309161"/>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6" name="Oval 5"/>
            <p:cNvSpPr/>
            <p:nvPr/>
          </p:nvSpPr>
          <p:spPr>
            <a:xfrm>
              <a:off x="38948" y="4607781"/>
              <a:ext cx="1745752" cy="811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 dirty="0"/>
                <a:t>Link to Option Grid</a:t>
              </a:r>
            </a:p>
          </p:txBody>
        </p:sp>
      </p:grpSp>
    </p:spTree>
    <p:extLst>
      <p:ext uri="{BB962C8B-B14F-4D97-AF65-F5344CB8AC3E}">
        <p14:creationId xmlns:p14="http://schemas.microsoft.com/office/powerpoint/2010/main" val="38381572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25773" t="26610" r="4113" b="4514"/>
          <a:stretch/>
        </p:blipFill>
        <p:spPr>
          <a:xfrm>
            <a:off x="930729" y="1591748"/>
            <a:ext cx="7553597" cy="4173871"/>
          </a:xfrm>
          <a:prstGeom prst="rect">
            <a:avLst/>
          </a:prstGeom>
        </p:spPr>
      </p:pic>
    </p:spTree>
    <p:extLst>
      <p:ext uri="{BB962C8B-B14F-4D97-AF65-F5344CB8AC3E}">
        <p14:creationId xmlns:p14="http://schemas.microsoft.com/office/powerpoint/2010/main" val="10896439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828411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r>
              <a:rPr lang="en-US" sz="4000" dirty="0" smtClean="0"/>
              <a:t>Thank you</a:t>
            </a:r>
            <a:r>
              <a:rPr lang="en-US" sz="4000" dirty="0" smtClean="0"/>
              <a:t>!</a:t>
            </a:r>
          </a:p>
          <a:p>
            <a:pPr marL="0" indent="0" algn="ctr">
              <a:buNone/>
            </a:pPr>
            <a:endParaRPr lang="en-US" sz="4000" dirty="0"/>
          </a:p>
          <a:p>
            <a:pPr marL="0" indent="0" algn="ctr">
              <a:buNone/>
            </a:pPr>
            <a:endParaRPr lang="en-US" sz="4000" dirty="0"/>
          </a:p>
        </p:txBody>
      </p:sp>
      <p:pic>
        <p:nvPicPr>
          <p:cNvPr id="4" name="Picture 4" descr="Image result for xie x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811490"/>
            <a:ext cx="2286000"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5693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What tools can help with SDM?</a:t>
            </a:r>
            <a:endParaRPr lang="en-US" b="1" i="1" dirty="0"/>
          </a:p>
        </p:txBody>
      </p:sp>
      <p:sp>
        <p:nvSpPr>
          <p:cNvPr id="4" name="Content Placeholder 3"/>
          <p:cNvSpPr>
            <a:spLocks noGrp="1"/>
          </p:cNvSpPr>
          <p:nvPr>
            <p:ph idx="1"/>
          </p:nvPr>
        </p:nvSpPr>
        <p:spPr>
          <a:xfrm>
            <a:off x="628650" y="1612919"/>
            <a:ext cx="8036378" cy="2310653"/>
          </a:xfrm>
        </p:spPr>
        <p:txBody>
          <a:bodyPr>
            <a:normAutofit/>
          </a:bodyPr>
          <a:lstStyle/>
          <a:p>
            <a:pPr marL="0" indent="0">
              <a:buNone/>
            </a:pPr>
            <a:r>
              <a:rPr lang="en-US" sz="2600" b="1" dirty="0">
                <a:solidFill>
                  <a:schemeClr val="accent5">
                    <a:lumMod val="75000"/>
                  </a:schemeClr>
                </a:solidFill>
                <a:latin typeface="+mj-lt"/>
              </a:rPr>
              <a:t>Patient Decision Aids (PDAs</a:t>
            </a:r>
            <a:r>
              <a:rPr lang="en-US" sz="2600" b="1" dirty="0" smtClean="0">
                <a:solidFill>
                  <a:schemeClr val="accent5">
                    <a:lumMod val="75000"/>
                  </a:schemeClr>
                </a:solidFill>
                <a:latin typeface="+mj-lt"/>
              </a:rPr>
              <a:t>)</a:t>
            </a:r>
            <a:endParaRPr lang="en-US" sz="2600" dirty="0" smtClean="0">
              <a:latin typeface="+mj-lt"/>
            </a:endParaRPr>
          </a:p>
          <a:p>
            <a:pPr marL="0" indent="0">
              <a:buNone/>
            </a:pPr>
            <a:r>
              <a:rPr lang="en-US" sz="2000" dirty="0">
                <a:latin typeface="+mj-lt"/>
              </a:rPr>
              <a:t>Tools that help patients participate in decision making by providing information about the options and outcomes and by clarifying personal values</a:t>
            </a:r>
          </a:p>
          <a:p>
            <a:pPr marL="0" indent="0">
              <a:buNone/>
            </a:pPr>
            <a:endParaRPr lang="en-US" sz="1800" dirty="0">
              <a:latin typeface="+mj-lt"/>
            </a:endParaRPr>
          </a:p>
          <a:p>
            <a:pPr marL="0" indent="0">
              <a:buNone/>
            </a:pPr>
            <a:endParaRPr lang="en-US" dirty="0" smtClean="0"/>
          </a:p>
          <a:p>
            <a:endParaRPr lang="en-US" dirty="0" smtClean="0"/>
          </a:p>
        </p:txBody>
      </p:sp>
      <p:pic>
        <p:nvPicPr>
          <p:cNvPr id="1028" name="Picture 4" descr="Image result for mayo shared decision mak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110" y="3434460"/>
            <a:ext cx="7258929" cy="3164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16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We are always looking for:</a:t>
            </a:r>
          </a:p>
          <a:p>
            <a:pPr marL="0" indent="0">
              <a:buNone/>
            </a:pPr>
            <a:endParaRPr lang="en-US" dirty="0"/>
          </a:p>
          <a:p>
            <a:pPr marL="514350" indent="-514350">
              <a:buAutoNum type="arabicPeriod"/>
            </a:pPr>
            <a:r>
              <a:rPr lang="en-US" dirty="0" smtClean="0"/>
              <a:t>International Editors</a:t>
            </a:r>
          </a:p>
          <a:p>
            <a:pPr marL="514350" indent="-514350">
              <a:buAutoNum type="arabicPeriod"/>
            </a:pPr>
            <a:r>
              <a:rPr lang="en-US" dirty="0" smtClean="0"/>
              <a:t>Project Partners</a:t>
            </a:r>
          </a:p>
          <a:p>
            <a:pPr marL="514350" indent="-514350">
              <a:buAutoNum type="arabicPeriod"/>
            </a:pPr>
            <a:endParaRPr lang="en-US" dirty="0"/>
          </a:p>
          <a:p>
            <a:pPr marL="0" indent="0">
              <a:buNone/>
            </a:pPr>
            <a:r>
              <a:rPr lang="en-US" dirty="0" smtClean="0"/>
              <a:t>Please feel to reach out:     sbond@ebsco.com</a:t>
            </a:r>
            <a:endParaRPr lang="en-US" dirty="0"/>
          </a:p>
        </p:txBody>
      </p:sp>
    </p:spTree>
    <p:extLst>
      <p:ext uri="{BB962C8B-B14F-4D97-AF65-F5344CB8AC3E}">
        <p14:creationId xmlns:p14="http://schemas.microsoft.com/office/powerpoint/2010/main" val="29867319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5604"/>
            <a:ext cx="7886700" cy="1325563"/>
          </a:xfrm>
        </p:spPr>
        <p:txBody>
          <a:bodyPr>
            <a:normAutofit/>
          </a:bodyPr>
          <a:lstStyle/>
          <a:p>
            <a:r>
              <a:rPr lang="en-US" sz="2800" b="1" dirty="0" smtClean="0">
                <a:solidFill>
                  <a:schemeClr val="accent1">
                    <a:lumMod val="75000"/>
                  </a:schemeClr>
                </a:solidFill>
                <a:latin typeface="Arial" pitchFamily="34" charset="0"/>
                <a:cs typeface="Arial" pitchFamily="34" charset="0"/>
              </a:rPr>
              <a:t>The DynaMed Plus Editorial Leadership</a:t>
            </a:r>
            <a:endParaRPr lang="en-US" sz="2800" dirty="0"/>
          </a:p>
        </p:txBody>
      </p:sp>
      <p:sp>
        <p:nvSpPr>
          <p:cNvPr id="3" name="Content Placeholder 2"/>
          <p:cNvSpPr>
            <a:spLocks noGrp="1"/>
          </p:cNvSpPr>
          <p:nvPr>
            <p:ph idx="1"/>
          </p:nvPr>
        </p:nvSpPr>
        <p:spPr>
          <a:xfrm>
            <a:off x="628650" y="1447800"/>
            <a:ext cx="7886700" cy="4876800"/>
          </a:xfrm>
        </p:spPr>
        <p:txBody>
          <a:bodyPr>
            <a:normAutofit fontScale="77500" lnSpcReduction="20000"/>
          </a:bodyPr>
          <a:lstStyle/>
          <a:p>
            <a:pPr marL="0" indent="0" fontAlgn="base">
              <a:buNone/>
            </a:pPr>
            <a:r>
              <a:rPr lang="en-US" sz="2100" dirty="0"/>
              <a:t>5</a:t>
            </a:r>
            <a:r>
              <a:rPr lang="en-US" sz="2100" dirty="0" smtClean="0">
                <a:solidFill>
                  <a:schemeClr val="tx1"/>
                </a:solidFill>
              </a:rPr>
              <a:t> </a:t>
            </a:r>
            <a:r>
              <a:rPr lang="en-US" sz="2100" dirty="0" smtClean="0">
                <a:solidFill>
                  <a:schemeClr val="tx1"/>
                </a:solidFill>
              </a:rPr>
              <a:t>Editors are full-time employees of DynaMed. Each oversees a publishing group and are responsible for all content published within that group:</a:t>
            </a:r>
          </a:p>
          <a:p>
            <a:pPr marL="457200" lvl="1" indent="0" fontAlgn="base">
              <a:buNone/>
            </a:pPr>
            <a:endParaRPr lang="en-US" sz="2100" dirty="0" smtClean="0">
              <a:solidFill>
                <a:schemeClr val="tx1"/>
              </a:solidFill>
            </a:endParaRPr>
          </a:p>
          <a:p>
            <a:pPr lvl="1" fontAlgn="base"/>
            <a:r>
              <a:rPr lang="en-US" sz="2100" dirty="0">
                <a:solidFill>
                  <a:schemeClr val="tx1"/>
                </a:solidFill>
              </a:rPr>
              <a:t>Peter Oettgen, MD, FACC, </a:t>
            </a:r>
            <a:r>
              <a:rPr lang="en-US" sz="2100" dirty="0" smtClean="0">
                <a:solidFill>
                  <a:schemeClr val="tx1"/>
                </a:solidFill>
              </a:rPr>
              <a:t>Editor-in-Chief, </a:t>
            </a:r>
            <a:r>
              <a:rPr lang="en-US" sz="2100" dirty="0">
                <a:solidFill>
                  <a:schemeClr val="tx1"/>
                </a:solidFill>
              </a:rPr>
              <a:t>Cardiology, Pulmonary &amp; Critical Care</a:t>
            </a:r>
          </a:p>
          <a:p>
            <a:pPr lvl="1" fontAlgn="base"/>
            <a:r>
              <a:rPr lang="en-US" sz="2100" dirty="0" smtClean="0">
                <a:solidFill>
                  <a:schemeClr val="tx1"/>
                </a:solidFill>
              </a:rPr>
              <a:t>Alan Ehrlich, MD, Executive Editor, General Medicine</a:t>
            </a:r>
          </a:p>
          <a:p>
            <a:pPr lvl="1" fontAlgn="base"/>
            <a:r>
              <a:rPr lang="en-US" sz="2100" dirty="0" smtClean="0">
                <a:solidFill>
                  <a:schemeClr val="tx1"/>
                </a:solidFill>
              </a:rPr>
              <a:t>Sheila Bond, MD, Senior Deputy Editor of Infectious Disease, Immunology &amp; Rheumatology</a:t>
            </a:r>
          </a:p>
          <a:p>
            <a:pPr lvl="1" fontAlgn="base"/>
            <a:r>
              <a:rPr lang="en-US" sz="2100" dirty="0" smtClean="0">
                <a:solidFill>
                  <a:schemeClr val="tx1"/>
                </a:solidFill>
              </a:rPr>
              <a:t>Kevin Loughlin, MD, MBA, Deputy Editor of Oncology</a:t>
            </a:r>
          </a:p>
          <a:p>
            <a:pPr lvl="1" fontAlgn="base"/>
            <a:r>
              <a:rPr lang="en-US" sz="2100" dirty="0" smtClean="0">
                <a:solidFill>
                  <a:schemeClr val="tx1"/>
                </a:solidFill>
              </a:rPr>
              <a:t>William Aird, MD, Deputy Editor of Hematology, Endocrinology and Nephrology</a:t>
            </a:r>
          </a:p>
          <a:p>
            <a:pPr lvl="1" fontAlgn="base"/>
            <a:endParaRPr lang="en-US" sz="2100" dirty="0">
              <a:solidFill>
                <a:schemeClr val="tx1"/>
              </a:solidFill>
            </a:endParaRPr>
          </a:p>
          <a:p>
            <a:pPr marL="0" indent="0" fontAlgn="base">
              <a:buNone/>
            </a:pPr>
            <a:r>
              <a:rPr lang="en-US" sz="2100" dirty="0" smtClean="0">
                <a:solidFill>
                  <a:schemeClr val="tx1"/>
                </a:solidFill>
              </a:rPr>
              <a:t>All Executive or Deputy editors spend </a:t>
            </a:r>
            <a:r>
              <a:rPr lang="en-US" sz="2100" dirty="0">
                <a:solidFill>
                  <a:schemeClr val="tx1"/>
                </a:solidFill>
              </a:rPr>
              <a:t>a </a:t>
            </a:r>
            <a:r>
              <a:rPr lang="en-US" sz="2100" dirty="0" smtClean="0">
                <a:solidFill>
                  <a:schemeClr val="tx1"/>
                </a:solidFill>
              </a:rPr>
              <a:t>portion </a:t>
            </a:r>
            <a:r>
              <a:rPr lang="en-US" sz="2100" dirty="0">
                <a:solidFill>
                  <a:schemeClr val="tx1"/>
                </a:solidFill>
              </a:rPr>
              <a:t>of </a:t>
            </a:r>
            <a:r>
              <a:rPr lang="en-US" sz="2100" dirty="0" smtClean="0">
                <a:solidFill>
                  <a:schemeClr val="tx1"/>
                </a:solidFill>
              </a:rPr>
              <a:t>their time </a:t>
            </a:r>
            <a:r>
              <a:rPr lang="en-US" sz="2100" dirty="0">
                <a:solidFill>
                  <a:schemeClr val="tx1"/>
                </a:solidFill>
              </a:rPr>
              <a:t>in patient care and/or research and </a:t>
            </a:r>
            <a:r>
              <a:rPr lang="en-US" sz="2100" dirty="0" smtClean="0">
                <a:solidFill>
                  <a:schemeClr val="tx1"/>
                </a:solidFill>
              </a:rPr>
              <a:t>teaching at academic medical centers.   </a:t>
            </a:r>
          </a:p>
          <a:p>
            <a:pPr marL="0" indent="0" algn="just" fontAlgn="base">
              <a:buNone/>
            </a:pPr>
            <a:endParaRPr lang="en-US" sz="2100" dirty="0">
              <a:solidFill>
                <a:schemeClr val="tx1"/>
              </a:solidFill>
            </a:endParaRPr>
          </a:p>
          <a:p>
            <a:pPr marL="0" indent="0" algn="just" fontAlgn="base">
              <a:buNone/>
            </a:pPr>
            <a:r>
              <a:rPr lang="en-US" sz="2100" dirty="0" smtClean="0">
                <a:solidFill>
                  <a:schemeClr val="tx1"/>
                </a:solidFill>
              </a:rPr>
              <a:t>They are supported by an internal team of associate physician editors, biostatisticians, epidemiologists and PhD geneticists, molecular biologists and library scientists each trained in </a:t>
            </a:r>
            <a:r>
              <a:rPr lang="en-US" sz="2100" dirty="0" err="1" smtClean="0">
                <a:solidFill>
                  <a:schemeClr val="tx1"/>
                </a:solidFill>
              </a:rPr>
              <a:t>DynaMed’s</a:t>
            </a:r>
            <a:r>
              <a:rPr lang="en-US" sz="2100" dirty="0" smtClean="0">
                <a:solidFill>
                  <a:schemeClr val="tx1"/>
                </a:solidFill>
              </a:rPr>
              <a:t> evidence based approach to critical appraisal of the medical literature, as well as informatics support to systemically survey the medical literature on a daily basis.</a:t>
            </a:r>
          </a:p>
          <a:p>
            <a:pPr marL="0" indent="0" algn="just" fontAlgn="base">
              <a:buNone/>
            </a:pPr>
            <a:endParaRPr lang="en-US" sz="2100" dirty="0" smtClean="0">
              <a:solidFill>
                <a:schemeClr val="tx1"/>
              </a:solidFill>
            </a:endParaRPr>
          </a:p>
          <a:p>
            <a:pPr marL="0" indent="0" algn="just" fontAlgn="base">
              <a:buNone/>
            </a:pPr>
            <a:r>
              <a:rPr lang="en-US" sz="2100" dirty="0" smtClean="0">
                <a:solidFill>
                  <a:schemeClr val="tx1"/>
                </a:solidFill>
              </a:rPr>
              <a:t>The internal team is also works with a rapidly, growing network of hundreds practicing clinicians, clinical content experts and methodologists.</a:t>
            </a:r>
          </a:p>
          <a:p>
            <a:pPr marL="0" indent="0" algn="just" fontAlgn="base">
              <a:buNone/>
            </a:pPr>
            <a:endParaRPr lang="en-US" dirty="0">
              <a:solidFill>
                <a:schemeClr val="tx1"/>
              </a:solidFill>
            </a:endParaRPr>
          </a:p>
          <a:p>
            <a:pPr marL="0" indent="0" algn="just" fontAlgn="base">
              <a:buNone/>
            </a:pPr>
            <a:endParaRPr lang="en-US" dirty="0" smtClean="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40035328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5604"/>
            <a:ext cx="7886700" cy="1325563"/>
          </a:xfrm>
        </p:spPr>
        <p:txBody>
          <a:bodyPr>
            <a:normAutofit/>
          </a:bodyPr>
          <a:lstStyle/>
          <a:p>
            <a:r>
              <a:rPr lang="en-US" sz="2800" b="1" dirty="0" smtClean="0">
                <a:solidFill>
                  <a:schemeClr val="accent1">
                    <a:lumMod val="75000"/>
                  </a:schemeClr>
                </a:solidFill>
                <a:latin typeface="Arial" pitchFamily="34" charset="0"/>
                <a:cs typeface="Arial" pitchFamily="34" charset="0"/>
              </a:rPr>
              <a:t>The DynaMed Editorial Staff</a:t>
            </a:r>
            <a:endParaRPr lang="en-US" sz="2800" dirty="0"/>
          </a:p>
        </p:txBody>
      </p:sp>
      <p:sp>
        <p:nvSpPr>
          <p:cNvPr id="3" name="Content Placeholder 2"/>
          <p:cNvSpPr>
            <a:spLocks noGrp="1"/>
          </p:cNvSpPr>
          <p:nvPr>
            <p:ph idx="1"/>
          </p:nvPr>
        </p:nvSpPr>
        <p:spPr>
          <a:xfrm>
            <a:off x="628650" y="1511168"/>
            <a:ext cx="7886700" cy="4432432"/>
          </a:xfrm>
        </p:spPr>
        <p:txBody>
          <a:bodyPr>
            <a:normAutofit/>
          </a:bodyPr>
          <a:lstStyle/>
          <a:p>
            <a:pPr marL="0" indent="0" algn="just" fontAlgn="base">
              <a:buNone/>
            </a:pPr>
            <a:r>
              <a:rPr lang="en-US" sz="1800" dirty="0" smtClean="0">
                <a:solidFill>
                  <a:schemeClr val="tx1"/>
                </a:solidFill>
              </a:rPr>
              <a:t>Five Recommendations Editors are independent contractors, chosen for their expertise evidence-based medicine, methodology and guideline development:</a:t>
            </a:r>
          </a:p>
          <a:p>
            <a:pPr marL="0" indent="0" algn="just" fontAlgn="base">
              <a:buNone/>
            </a:pPr>
            <a:endParaRPr lang="en-US" sz="1800" dirty="0">
              <a:solidFill>
                <a:schemeClr val="tx1"/>
              </a:solidFill>
            </a:endParaRPr>
          </a:p>
          <a:p>
            <a:pPr lvl="1" fontAlgn="base"/>
            <a:r>
              <a:rPr lang="en-US" sz="1800" dirty="0" smtClean="0">
                <a:solidFill>
                  <a:schemeClr val="tx1"/>
                </a:solidFill>
              </a:rPr>
              <a:t>Amir </a:t>
            </a:r>
            <a:r>
              <a:rPr lang="en-US" sz="1800" dirty="0" err="1" smtClean="0">
                <a:solidFill>
                  <a:schemeClr val="tx1"/>
                </a:solidFill>
              </a:rPr>
              <a:t>Qaseem</a:t>
            </a:r>
            <a:r>
              <a:rPr lang="en-US" sz="1800" dirty="0" smtClean="0">
                <a:solidFill>
                  <a:schemeClr val="tx1"/>
                </a:solidFill>
              </a:rPr>
              <a:t>, MD,  PhD, MHA, FACP </a:t>
            </a:r>
          </a:p>
          <a:p>
            <a:pPr lvl="1" fontAlgn="base"/>
            <a:r>
              <a:rPr lang="en-US" sz="1800" dirty="0" smtClean="0">
                <a:solidFill>
                  <a:schemeClr val="tx1"/>
                </a:solidFill>
              </a:rPr>
              <a:t>Esther van </a:t>
            </a:r>
            <a:r>
              <a:rPr lang="en-US" sz="1800" dirty="0" err="1" smtClean="0">
                <a:solidFill>
                  <a:schemeClr val="tx1"/>
                </a:solidFill>
              </a:rPr>
              <a:t>Zuuren</a:t>
            </a:r>
            <a:r>
              <a:rPr lang="en-US" sz="1800" dirty="0" smtClean="0">
                <a:solidFill>
                  <a:schemeClr val="tx1"/>
                </a:solidFill>
              </a:rPr>
              <a:t>, MD</a:t>
            </a:r>
          </a:p>
          <a:p>
            <a:pPr lvl="1" fontAlgn="base"/>
            <a:r>
              <a:rPr lang="en-US" sz="1800" dirty="0" err="1" smtClean="0">
                <a:solidFill>
                  <a:schemeClr val="tx1"/>
                </a:solidFill>
              </a:rPr>
              <a:t>Zybs</a:t>
            </a:r>
            <a:r>
              <a:rPr lang="en-US" sz="1800" dirty="0" smtClean="0">
                <a:solidFill>
                  <a:schemeClr val="tx1"/>
                </a:solidFill>
              </a:rPr>
              <a:t> </a:t>
            </a:r>
            <a:r>
              <a:rPr lang="en-US" sz="1800" dirty="0" err="1" smtClean="0">
                <a:solidFill>
                  <a:schemeClr val="tx1"/>
                </a:solidFill>
              </a:rPr>
              <a:t>Federowicz</a:t>
            </a:r>
            <a:r>
              <a:rPr lang="en-US" sz="1800" dirty="0" smtClean="0">
                <a:solidFill>
                  <a:schemeClr val="tx1"/>
                </a:solidFill>
              </a:rPr>
              <a:t>, BDS, LDS, RDS</a:t>
            </a:r>
          </a:p>
          <a:p>
            <a:pPr lvl="1" fontAlgn="base"/>
            <a:r>
              <a:rPr lang="en-US" sz="1800" dirty="0" smtClean="0">
                <a:solidFill>
                  <a:schemeClr val="tx1"/>
                </a:solidFill>
              </a:rPr>
              <a:t>Alan </a:t>
            </a:r>
            <a:r>
              <a:rPr lang="en-US" sz="1800" dirty="0" err="1" smtClean="0">
                <a:solidFill>
                  <a:schemeClr val="tx1"/>
                </a:solidFill>
              </a:rPr>
              <a:t>Shaugnnessy</a:t>
            </a:r>
            <a:r>
              <a:rPr lang="en-US" sz="1800" dirty="0" smtClean="0">
                <a:solidFill>
                  <a:schemeClr val="tx1"/>
                </a:solidFill>
              </a:rPr>
              <a:t>, </a:t>
            </a:r>
            <a:r>
              <a:rPr lang="en-US" sz="1800" dirty="0" err="1" smtClean="0">
                <a:solidFill>
                  <a:schemeClr val="tx1"/>
                </a:solidFill>
              </a:rPr>
              <a:t>PharmD</a:t>
            </a:r>
            <a:r>
              <a:rPr lang="en-US" sz="1800" dirty="0" smtClean="0">
                <a:solidFill>
                  <a:schemeClr val="tx1"/>
                </a:solidFill>
              </a:rPr>
              <a:t>, </a:t>
            </a:r>
            <a:r>
              <a:rPr lang="en-US" sz="1800" dirty="0" err="1" smtClean="0">
                <a:solidFill>
                  <a:schemeClr val="tx1"/>
                </a:solidFill>
              </a:rPr>
              <a:t>MMedEd</a:t>
            </a:r>
            <a:endParaRPr lang="en-US" sz="1800" dirty="0" smtClean="0">
              <a:solidFill>
                <a:schemeClr val="tx1"/>
              </a:solidFill>
            </a:endParaRPr>
          </a:p>
          <a:p>
            <a:pPr lvl="1" fontAlgn="base"/>
            <a:r>
              <a:rPr lang="en-US" sz="1800" dirty="0" smtClean="0">
                <a:solidFill>
                  <a:schemeClr val="tx1"/>
                </a:solidFill>
              </a:rPr>
              <a:t>Edward Lang, MDCM, CFPC</a:t>
            </a:r>
          </a:p>
          <a:p>
            <a:pPr lvl="1" fontAlgn="base"/>
            <a:endParaRPr lang="en-US" sz="1800" dirty="0">
              <a:solidFill>
                <a:schemeClr val="tx1"/>
              </a:solidFill>
            </a:endParaRPr>
          </a:p>
          <a:p>
            <a:pPr marL="0" indent="0" algn="just" fontAlgn="base">
              <a:buNone/>
            </a:pPr>
            <a:r>
              <a:rPr lang="en-US" sz="1800" dirty="0">
                <a:solidFill>
                  <a:schemeClr val="tx1"/>
                </a:solidFill>
              </a:rPr>
              <a:t>All </a:t>
            </a:r>
            <a:r>
              <a:rPr lang="en-US" sz="1800" dirty="0" smtClean="0">
                <a:solidFill>
                  <a:schemeClr val="tx1"/>
                </a:solidFill>
              </a:rPr>
              <a:t>Recommendations editors </a:t>
            </a:r>
            <a:r>
              <a:rPr lang="en-US" sz="1800" dirty="0">
                <a:solidFill>
                  <a:schemeClr val="tx1"/>
                </a:solidFill>
              </a:rPr>
              <a:t>spend a portion of their time in patient care and/or research and teaching at academic medical centers</a:t>
            </a:r>
            <a:r>
              <a:rPr lang="en-US" sz="2100" dirty="0">
                <a:solidFill>
                  <a:schemeClr val="tx1"/>
                </a:solidFill>
              </a:rPr>
              <a:t>.   </a:t>
            </a:r>
          </a:p>
          <a:p>
            <a:pPr marL="0" indent="0" algn="just" fontAlgn="base">
              <a:buNone/>
            </a:pPr>
            <a:endParaRPr lang="en-US" sz="2100" dirty="0" smtClean="0">
              <a:solidFill>
                <a:schemeClr val="tx1"/>
              </a:solidFill>
            </a:endParaRPr>
          </a:p>
          <a:p>
            <a:pPr marL="0" indent="0" algn="just" fontAlgn="base">
              <a:buNone/>
            </a:pPr>
            <a:endParaRPr lang="en-US" dirty="0">
              <a:solidFill>
                <a:schemeClr val="tx1"/>
              </a:solidFill>
            </a:endParaRPr>
          </a:p>
          <a:p>
            <a:pPr marL="0" indent="0" algn="just" fontAlgn="base">
              <a:buNone/>
            </a:pPr>
            <a:endParaRPr lang="en-US" dirty="0" smtClean="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17173882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What tools can help with SDM?</a:t>
            </a:r>
            <a:endParaRPr lang="en-US" b="1" i="1" dirty="0"/>
          </a:p>
        </p:txBody>
      </p:sp>
      <p:sp>
        <p:nvSpPr>
          <p:cNvPr id="4" name="Content Placeholder 3"/>
          <p:cNvSpPr>
            <a:spLocks noGrp="1"/>
          </p:cNvSpPr>
          <p:nvPr>
            <p:ph idx="1"/>
          </p:nvPr>
        </p:nvSpPr>
        <p:spPr>
          <a:xfrm>
            <a:off x="628650" y="1557138"/>
            <a:ext cx="8036378" cy="2310653"/>
          </a:xfrm>
        </p:spPr>
        <p:txBody>
          <a:bodyPr>
            <a:normAutofit/>
          </a:bodyPr>
          <a:lstStyle/>
          <a:p>
            <a:pPr marL="0" indent="0">
              <a:buNone/>
            </a:pPr>
            <a:r>
              <a:rPr lang="en-US" sz="2600" b="1" dirty="0">
                <a:solidFill>
                  <a:schemeClr val="accent5">
                    <a:lumMod val="75000"/>
                  </a:schemeClr>
                </a:solidFill>
                <a:latin typeface="+mj-lt"/>
              </a:rPr>
              <a:t>Patient Decision Aids (PDAs</a:t>
            </a:r>
            <a:r>
              <a:rPr lang="en-US" sz="2600" b="1" dirty="0" smtClean="0">
                <a:solidFill>
                  <a:schemeClr val="accent5">
                    <a:lumMod val="75000"/>
                  </a:schemeClr>
                </a:solidFill>
                <a:latin typeface="+mj-lt"/>
              </a:rPr>
              <a:t>):  Worksheets</a:t>
            </a:r>
            <a:endParaRPr lang="en-US" sz="2600" dirty="0" smtClean="0">
              <a:latin typeface="+mj-lt"/>
            </a:endParaRPr>
          </a:p>
          <a:p>
            <a:pPr marL="0" indent="0">
              <a:buNone/>
            </a:pPr>
            <a:r>
              <a:rPr lang="en-US" sz="2000" dirty="0" smtClean="0">
                <a:latin typeface="+mj-lt"/>
              </a:rPr>
              <a:t>Tools that help patients participate in decision making by providing information about the options and outcomes and by clarifying personal values</a:t>
            </a:r>
          </a:p>
          <a:p>
            <a:pPr marL="0" indent="0">
              <a:buNone/>
            </a:pPr>
            <a:endParaRPr lang="en-US" sz="1800" dirty="0">
              <a:latin typeface="+mj-lt"/>
            </a:endParaRPr>
          </a:p>
          <a:p>
            <a:pPr marL="0" indent="0">
              <a:buNone/>
            </a:pPr>
            <a:endParaRPr lang="en-US" dirty="0" smtClean="0"/>
          </a:p>
          <a:p>
            <a:endParaRPr lang="en-US" dirty="0" smtClean="0"/>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672" y="3047461"/>
            <a:ext cx="6977574" cy="3687406"/>
          </a:xfrm>
          <a:prstGeom prst="rect">
            <a:avLst/>
          </a:prstGeom>
        </p:spPr>
      </p:pic>
    </p:spTree>
    <p:extLst>
      <p:ext uri="{BB962C8B-B14F-4D97-AF65-F5344CB8AC3E}">
        <p14:creationId xmlns:p14="http://schemas.microsoft.com/office/powerpoint/2010/main" val="8102475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What tools can help with SDM?</a:t>
            </a:r>
            <a:endParaRPr lang="en-US" b="1" i="1" dirty="0"/>
          </a:p>
        </p:txBody>
      </p:sp>
      <p:sp>
        <p:nvSpPr>
          <p:cNvPr id="4" name="Content Placeholder 3"/>
          <p:cNvSpPr>
            <a:spLocks noGrp="1"/>
          </p:cNvSpPr>
          <p:nvPr>
            <p:ph idx="1"/>
          </p:nvPr>
        </p:nvSpPr>
        <p:spPr>
          <a:xfrm>
            <a:off x="628650" y="1557138"/>
            <a:ext cx="8036378" cy="2310653"/>
          </a:xfrm>
        </p:spPr>
        <p:txBody>
          <a:bodyPr>
            <a:normAutofit/>
          </a:bodyPr>
          <a:lstStyle/>
          <a:p>
            <a:pPr marL="0" indent="0">
              <a:buNone/>
            </a:pPr>
            <a:r>
              <a:rPr lang="en-US" sz="2600" b="1" dirty="0">
                <a:solidFill>
                  <a:schemeClr val="accent5">
                    <a:lumMod val="75000"/>
                  </a:schemeClr>
                </a:solidFill>
                <a:latin typeface="+mj-lt"/>
              </a:rPr>
              <a:t>Patient Decision Aids (PDAs</a:t>
            </a:r>
            <a:r>
              <a:rPr lang="en-US" sz="2600" b="1" dirty="0" smtClean="0">
                <a:solidFill>
                  <a:schemeClr val="accent5">
                    <a:lumMod val="75000"/>
                  </a:schemeClr>
                </a:solidFill>
                <a:latin typeface="+mj-lt"/>
              </a:rPr>
              <a:t>):  Worksheets</a:t>
            </a:r>
            <a:endParaRPr lang="en-US" sz="2600" dirty="0" smtClean="0">
              <a:latin typeface="+mj-lt"/>
            </a:endParaRPr>
          </a:p>
          <a:p>
            <a:pPr marL="0" indent="0">
              <a:buNone/>
            </a:pPr>
            <a:r>
              <a:rPr lang="en-US" sz="2000" dirty="0" smtClean="0">
                <a:latin typeface="+mj-lt"/>
              </a:rPr>
              <a:t>Tools that help patients participate in decision making by providing information about the options and outcomes and by clarifying personal values</a:t>
            </a:r>
          </a:p>
          <a:p>
            <a:pPr marL="0" indent="0">
              <a:buNone/>
            </a:pPr>
            <a:endParaRPr lang="en-US" sz="1800" dirty="0">
              <a:latin typeface="+mj-lt"/>
            </a:endParaRPr>
          </a:p>
          <a:p>
            <a:pPr marL="0" indent="0">
              <a:buNone/>
            </a:pPr>
            <a:endParaRPr lang="en-US" dirty="0" smtClean="0"/>
          </a:p>
          <a:p>
            <a:endParaRPr lang="en-US" dirty="0" smtClean="0"/>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672" y="3047461"/>
            <a:ext cx="6977574" cy="3687406"/>
          </a:xfrm>
          <a:prstGeom prst="rect">
            <a:avLst/>
          </a:prstGeom>
        </p:spPr>
      </p:pic>
    </p:spTree>
    <p:extLst>
      <p:ext uri="{BB962C8B-B14F-4D97-AF65-F5344CB8AC3E}">
        <p14:creationId xmlns:p14="http://schemas.microsoft.com/office/powerpoint/2010/main" val="33969436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What tools can help with SDM?</a:t>
            </a:r>
            <a:endParaRPr lang="en-US" b="1" i="1" dirty="0"/>
          </a:p>
        </p:txBody>
      </p:sp>
      <p:sp>
        <p:nvSpPr>
          <p:cNvPr id="4" name="Content Placeholder 3"/>
          <p:cNvSpPr>
            <a:spLocks noGrp="1"/>
          </p:cNvSpPr>
          <p:nvPr>
            <p:ph idx="1"/>
          </p:nvPr>
        </p:nvSpPr>
        <p:spPr>
          <a:xfrm>
            <a:off x="628650" y="1612919"/>
            <a:ext cx="8036378" cy="2310653"/>
          </a:xfrm>
        </p:spPr>
        <p:txBody>
          <a:bodyPr>
            <a:normAutofit/>
          </a:bodyPr>
          <a:lstStyle/>
          <a:p>
            <a:pPr marL="0" indent="0">
              <a:buNone/>
            </a:pPr>
            <a:r>
              <a:rPr lang="en-US" sz="2600" b="1" dirty="0">
                <a:solidFill>
                  <a:schemeClr val="accent5">
                    <a:lumMod val="75000"/>
                  </a:schemeClr>
                </a:solidFill>
                <a:latin typeface="+mj-lt"/>
              </a:rPr>
              <a:t>Patient Decision Aids (PDAs</a:t>
            </a:r>
            <a:r>
              <a:rPr lang="en-US" sz="2600" b="1" dirty="0" smtClean="0">
                <a:solidFill>
                  <a:schemeClr val="accent5">
                    <a:lumMod val="75000"/>
                  </a:schemeClr>
                </a:solidFill>
                <a:latin typeface="+mj-lt"/>
              </a:rPr>
              <a:t>):  Option Grids</a:t>
            </a:r>
            <a:endParaRPr lang="en-US" sz="2600" dirty="0" smtClean="0">
              <a:latin typeface="+mj-lt"/>
            </a:endParaRPr>
          </a:p>
          <a:p>
            <a:pPr marL="0" indent="0">
              <a:buNone/>
            </a:pPr>
            <a:r>
              <a:rPr lang="en-US" sz="2000" dirty="0">
                <a:latin typeface="+mj-lt"/>
              </a:rPr>
              <a:t>Tools that help patients participate in decision making by providing information about the options and outcomes and by clarifying personal values</a:t>
            </a:r>
          </a:p>
          <a:p>
            <a:pPr marL="0" indent="0">
              <a:buNone/>
            </a:pPr>
            <a:endParaRPr lang="en-US" sz="1800" dirty="0">
              <a:latin typeface="+mj-lt"/>
            </a:endParaRPr>
          </a:p>
          <a:p>
            <a:pPr marL="0" indent="0">
              <a:buNone/>
            </a:pPr>
            <a:endParaRPr lang="en-US" dirty="0" smtClean="0"/>
          </a:p>
          <a:p>
            <a:endParaRPr lang="en-US" dirty="0" smtClean="0"/>
          </a:p>
        </p:txBody>
      </p:sp>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266" y="3036957"/>
            <a:ext cx="7382617" cy="3630178"/>
          </a:xfrm>
          <a:prstGeom prst="rect">
            <a:avLst/>
          </a:prstGeom>
        </p:spPr>
      </p:pic>
    </p:spTree>
    <p:extLst>
      <p:ext uri="{BB962C8B-B14F-4D97-AF65-F5344CB8AC3E}">
        <p14:creationId xmlns:p14="http://schemas.microsoft.com/office/powerpoint/2010/main" val="16046201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What tools can help with SDM?</a:t>
            </a:r>
            <a:endParaRPr lang="en-US" b="1" i="1" dirty="0"/>
          </a:p>
        </p:txBody>
      </p:sp>
      <p:sp>
        <p:nvSpPr>
          <p:cNvPr id="4" name="Content Placeholder 3"/>
          <p:cNvSpPr>
            <a:spLocks noGrp="1"/>
          </p:cNvSpPr>
          <p:nvPr>
            <p:ph idx="1"/>
          </p:nvPr>
        </p:nvSpPr>
        <p:spPr>
          <a:xfrm>
            <a:off x="628650" y="1612919"/>
            <a:ext cx="8036378" cy="2310653"/>
          </a:xfrm>
        </p:spPr>
        <p:txBody>
          <a:bodyPr>
            <a:normAutofit/>
          </a:bodyPr>
          <a:lstStyle/>
          <a:p>
            <a:pPr marL="0" indent="0">
              <a:buNone/>
            </a:pPr>
            <a:r>
              <a:rPr lang="en-US" sz="2600" b="1" dirty="0">
                <a:solidFill>
                  <a:schemeClr val="accent5">
                    <a:lumMod val="75000"/>
                  </a:schemeClr>
                </a:solidFill>
                <a:latin typeface="+mj-lt"/>
              </a:rPr>
              <a:t>Patient Decision Aids (PDAs</a:t>
            </a:r>
            <a:r>
              <a:rPr lang="en-US" sz="2600" b="1" dirty="0" smtClean="0">
                <a:solidFill>
                  <a:schemeClr val="accent5">
                    <a:lumMod val="75000"/>
                  </a:schemeClr>
                </a:solidFill>
                <a:latin typeface="+mj-lt"/>
              </a:rPr>
              <a:t>):  Interactive Tools</a:t>
            </a:r>
            <a:endParaRPr lang="en-US" sz="2600" dirty="0" smtClean="0">
              <a:latin typeface="+mj-lt"/>
            </a:endParaRPr>
          </a:p>
          <a:p>
            <a:pPr marL="0" indent="0">
              <a:buNone/>
            </a:pPr>
            <a:r>
              <a:rPr lang="en-US" sz="2000" dirty="0">
                <a:latin typeface="+mj-lt"/>
              </a:rPr>
              <a:t>Tools that help patients participate in decision making by providing information about the options and outcomes and by clarifying personal values</a:t>
            </a:r>
          </a:p>
          <a:p>
            <a:pPr marL="0" indent="0">
              <a:buNone/>
            </a:pPr>
            <a:endParaRPr lang="en-US" sz="1800" dirty="0">
              <a:latin typeface="+mj-lt"/>
            </a:endParaRPr>
          </a:p>
          <a:p>
            <a:pPr marL="0" indent="0">
              <a:buNone/>
            </a:pPr>
            <a:endParaRPr lang="en-US" dirty="0" smtClean="0"/>
          </a:p>
          <a:p>
            <a:endParaRPr lang="en-US" dirty="0" smtClean="0"/>
          </a:p>
        </p:txBody>
      </p:sp>
      <p:pic>
        <p:nvPicPr>
          <p:cNvPr id="2050" name="Picture 2" descr="Image result for mayo statin cho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1" y="3379571"/>
            <a:ext cx="7886700" cy="3131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3345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87357"/>
            <a:ext cx="7886700" cy="1325563"/>
          </a:xfrm>
        </p:spPr>
        <p:txBody>
          <a:bodyPr/>
          <a:lstStyle/>
          <a:p>
            <a:r>
              <a:rPr lang="en-US" b="1" i="1" dirty="0" smtClean="0"/>
              <a:t>What tools can help with SDM?</a:t>
            </a:r>
            <a:endParaRPr lang="en-US" b="1" i="1" dirty="0"/>
          </a:p>
        </p:txBody>
      </p:sp>
      <p:sp>
        <p:nvSpPr>
          <p:cNvPr id="4" name="Content Placeholder 3"/>
          <p:cNvSpPr>
            <a:spLocks noGrp="1"/>
          </p:cNvSpPr>
          <p:nvPr>
            <p:ph idx="1"/>
          </p:nvPr>
        </p:nvSpPr>
        <p:spPr>
          <a:xfrm>
            <a:off x="628650" y="1612920"/>
            <a:ext cx="8205384" cy="1300761"/>
          </a:xfrm>
        </p:spPr>
        <p:txBody>
          <a:bodyPr>
            <a:normAutofit/>
          </a:bodyPr>
          <a:lstStyle/>
          <a:p>
            <a:pPr marL="0" indent="0">
              <a:buNone/>
            </a:pPr>
            <a:r>
              <a:rPr lang="en-US" sz="2600" b="1" dirty="0">
                <a:solidFill>
                  <a:schemeClr val="accent5">
                    <a:lumMod val="75000"/>
                  </a:schemeClr>
                </a:solidFill>
                <a:latin typeface="+mj-lt"/>
              </a:rPr>
              <a:t>Patient Decision Aids (PDAs</a:t>
            </a:r>
            <a:r>
              <a:rPr lang="en-US" sz="2600" b="1" dirty="0" smtClean="0">
                <a:solidFill>
                  <a:schemeClr val="accent5">
                    <a:lumMod val="75000"/>
                  </a:schemeClr>
                </a:solidFill>
                <a:latin typeface="+mj-lt"/>
              </a:rPr>
              <a:t>):  Videos</a:t>
            </a:r>
            <a:endParaRPr lang="en-US" sz="2600" dirty="0" smtClean="0">
              <a:latin typeface="+mj-lt"/>
            </a:endParaRPr>
          </a:p>
          <a:p>
            <a:pPr marL="0" indent="0">
              <a:buNone/>
            </a:pPr>
            <a:r>
              <a:rPr lang="en-US" sz="2000" dirty="0">
                <a:latin typeface="+mj-lt"/>
              </a:rPr>
              <a:t>Tools that help patients participate in decision making by providing information about the options and outcomes and by clarifying personal </a:t>
            </a:r>
            <a:r>
              <a:rPr lang="en-US" sz="2000" dirty="0" smtClean="0">
                <a:latin typeface="+mj-lt"/>
              </a:rPr>
              <a:t>values</a:t>
            </a:r>
            <a:endParaRPr lang="en-US" sz="1800" dirty="0">
              <a:latin typeface="+mj-lt"/>
            </a:endParaRPr>
          </a:p>
          <a:p>
            <a:pPr marL="0" indent="0">
              <a:buNone/>
            </a:pPr>
            <a:endParaRPr lang="en-US" dirty="0" smtClean="0"/>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517" y="3680976"/>
            <a:ext cx="7278116" cy="2781688"/>
          </a:xfrm>
          <a:prstGeom prst="rect">
            <a:avLst/>
          </a:prstGeom>
        </p:spPr>
      </p:pic>
    </p:spTree>
    <p:extLst>
      <p:ext uri="{BB962C8B-B14F-4D97-AF65-F5344CB8AC3E}">
        <p14:creationId xmlns:p14="http://schemas.microsoft.com/office/powerpoint/2010/main" val="31246384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7694</TotalTime>
  <Words>1763</Words>
  <Application>Microsoft Office PowerPoint</Application>
  <PresentationFormat>On-screen Show (4:3)</PresentationFormat>
  <Paragraphs>273</Paragraphs>
  <Slides>42</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42</vt:i4>
      </vt:variant>
    </vt:vector>
  </HeadingPairs>
  <TitlesOfParts>
    <vt:vector size="52" baseType="lpstr">
      <vt:lpstr>新細明體</vt:lpstr>
      <vt:lpstr>Arial</vt:lpstr>
      <vt:lpstr>Calibri</vt:lpstr>
      <vt:lpstr>Calibri Light</vt:lpstr>
      <vt:lpstr>Courier New</vt:lpstr>
      <vt:lpstr>Source Sans Pro</vt:lpstr>
      <vt:lpstr>Times New Roman</vt:lpstr>
      <vt:lpstr>Wingdings</vt:lpstr>
      <vt:lpstr>Wingdings 3</vt:lpstr>
      <vt:lpstr>Office Theme</vt:lpstr>
      <vt:lpstr>Using Current Evidence Based Resources to  Reach Well-Informed Shared Decision-Making</vt:lpstr>
      <vt:lpstr>What is Shared Decision Making? </vt:lpstr>
      <vt:lpstr>When can SDM be used? </vt:lpstr>
      <vt:lpstr>What tools can help with SDM?</vt:lpstr>
      <vt:lpstr>What tools can help with SDM?</vt:lpstr>
      <vt:lpstr>What tools can help with SDM?</vt:lpstr>
      <vt:lpstr>What tools can help with SDM?</vt:lpstr>
      <vt:lpstr>What tools can help with SDM?</vt:lpstr>
      <vt:lpstr>What tools can help with SDM?</vt:lpstr>
      <vt:lpstr>PowerPoint Presentation</vt:lpstr>
      <vt:lpstr>PowerPoint Presentation</vt:lpstr>
      <vt:lpstr> International Patient Decision Aids Standards (IPDAS) </vt:lpstr>
      <vt:lpstr>Helpful resources for decision aids</vt:lpstr>
      <vt:lpstr>The Ottawa Hospital https://decisionaid.ohri.ca/decaids.html </vt:lpstr>
      <vt:lpstr>The Ottawa Hospital https://decisionaid.ohri.ca/decaids.html </vt:lpstr>
      <vt:lpstr>PowerPoint Presentation</vt:lpstr>
      <vt:lpstr>The Mayo Clinic http://shareddecisions.mayoclinic.org/ </vt:lpstr>
      <vt:lpstr>The Mayo Clinic http://shareddecisions.mayoclinic.org/ </vt:lpstr>
      <vt:lpstr>Advanced Care Planning http://www.acpdecisions.org/   </vt:lpstr>
      <vt:lpstr>Advanced Care Planning Decisions</vt:lpstr>
      <vt:lpstr>PowerPoint Presentation</vt:lpstr>
      <vt:lpstr>PowerPoint Presentation</vt:lpstr>
      <vt:lpstr>PowerPoint Presentation</vt:lpstr>
      <vt:lpstr>Knowledge</vt:lpstr>
      <vt:lpstr>Do you have any experience with SDM or PDAs?</vt:lpstr>
      <vt:lpstr>Questions? </vt:lpstr>
      <vt:lpstr>DynaMed Plus’ story in PDA development</vt:lpstr>
      <vt:lpstr>What is DynaMed Plus?</vt:lpstr>
      <vt:lpstr>The DynaMed Plus Mission</vt:lpstr>
      <vt:lpstr>Live Demonstration</vt:lpstr>
      <vt:lpstr>What are DMP’s key features</vt:lpstr>
      <vt:lpstr>DynaMed Plus content</vt:lpstr>
      <vt:lpstr>PowerPoint Presentation</vt:lpstr>
      <vt:lpstr>PowerPoint Presentation</vt:lpstr>
      <vt:lpstr>Questions?</vt:lpstr>
      <vt:lpstr>PowerPoint Presentation</vt:lpstr>
      <vt:lpstr>PowerPoint Presentation</vt:lpstr>
      <vt:lpstr>Discussion</vt:lpstr>
      <vt:lpstr>PowerPoint Presentation</vt:lpstr>
      <vt:lpstr>PowerPoint Presentation</vt:lpstr>
      <vt:lpstr>The DynaMed Plus Editorial Leadership</vt:lpstr>
      <vt:lpstr>The DynaMed Editorial Staff</vt:lpstr>
    </vt:vector>
  </TitlesOfParts>
  <Company>EBSCO Information Services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Current Evidence Based Resources to  Reach Well-Informed Shared Decision-Making</dc:title>
  <dc:creator>Sheila Bond</dc:creator>
  <cp:lastModifiedBy>Sheila Bond</cp:lastModifiedBy>
  <cp:revision>151</cp:revision>
  <dcterms:created xsi:type="dcterms:W3CDTF">2016-08-11T16:22:40Z</dcterms:created>
  <dcterms:modified xsi:type="dcterms:W3CDTF">2016-09-02T03:50:13Z</dcterms:modified>
</cp:coreProperties>
</file>